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4" r:id="rId7"/>
    <p:sldId id="261" r:id="rId8"/>
    <p:sldId id="262" r:id="rId9"/>
    <p:sldId id="265"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4995" autoAdjust="0"/>
    <p:restoredTop sz="94660"/>
  </p:normalViewPr>
  <p:slideViewPr>
    <p:cSldViewPr snapToGrid="0">
      <p:cViewPr varScale="1">
        <p:scale>
          <a:sx n="73" d="100"/>
          <a:sy n="73" d="100"/>
        </p:scale>
        <p:origin x="-624" y="-10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zitiv titlu">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ro-RO"/>
              <a:t>Faceți clic pentru a edita stilul de titlu coordonator</a:t>
            </a:r>
            <a:endParaRPr lang="en-US" dirty="0"/>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o-RO"/>
              <a:t>Faceți clic pentru a edita stilul de subtitlu coordonator</a:t>
            </a:r>
            <a:endParaRPr lang="en-US" dirty="0"/>
          </a:p>
        </p:txBody>
      </p:sp>
      <p:sp>
        <p:nvSpPr>
          <p:cNvPr id="4" name="Date Placeholder 3"/>
          <p:cNvSpPr>
            <a:spLocks noGrp="1"/>
          </p:cNvSpPr>
          <p:nvPr>
            <p:ph type="dt" sz="half" idx="10"/>
          </p:nvPr>
        </p:nvSpPr>
        <p:spPr/>
        <p:txBody>
          <a:bodyPr/>
          <a:lstStyle/>
          <a:p>
            <a:fld id="{9AB3A824-1A51-4B26-AD58-A6D8E14F6C04}" type="datetimeFigureOut">
              <a:rPr lang="en-US" dirty="0"/>
              <a:pPr/>
              <a:t>12/18/2020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rIns="45720"/>
          <a:lstStyle/>
          <a:p>
            <a:fld id="{6D22F896-40B5-4ADD-8801-0D06FADFA095}" type="slidenum">
              <a:rPr lang="en-US" dirty="0"/>
              <a:pPr/>
              <a:t>‹#›</a:t>
            </a:fld>
            <a:endParaRPr lang="en-US" dirty="0"/>
          </a:p>
        </p:txBody>
      </p:sp>
      <p:sp>
        <p:nvSpPr>
          <p:cNvPr id="13" name="TextBox 12"/>
          <p:cNvSpPr txBox="1"/>
          <p:nvPr/>
        </p:nvSpPr>
        <p:spPr>
          <a:xfrm>
            <a:off x="2191282" y="3262852"/>
            <a:ext cx="415636" cy="461665"/>
          </a:xfrm>
          <a:prstGeom prst="rect">
            <a:avLst/>
          </a:prstGeom>
          <a:noFill/>
        </p:spPr>
        <p:txBody>
          <a:bodyPr wrap="square" rtlCol="0">
            <a:spAutoFit/>
          </a:bodyPr>
          <a:lstStyle/>
          <a:p>
            <a:pPr algn="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ext vertical și titlu">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ro-RO"/>
              <a:t>Faceți clic pentru a edita stilul de titlu coordonator</a:t>
            </a:r>
            <a:endParaRPr lang="en-US" dirty="0"/>
          </a:p>
        </p:txBody>
      </p:sp>
      <p:sp>
        <p:nvSpPr>
          <p:cNvPr id="3" name="Vertical Text Placeholder 2"/>
          <p:cNvSpPr>
            <a:spLocks noGrp="1"/>
          </p:cNvSpPr>
          <p:nvPr>
            <p:ph type="body" orient="vert" idx="1"/>
          </p:nvPr>
        </p:nvSpPr>
        <p:spPr/>
        <p:txBody>
          <a:bodyPr vert="eaVert"/>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Date Placeholder 3"/>
          <p:cNvSpPr>
            <a:spLocks noGrp="1"/>
          </p:cNvSpPr>
          <p:nvPr>
            <p:ph type="dt" sz="half" idx="10"/>
          </p:nvPr>
        </p:nvSpPr>
        <p:spPr/>
        <p:txBody>
          <a:bodyPr/>
          <a:lstStyle/>
          <a:p>
            <a:fld id="{D857E33E-8B18-4087-B112-809917729534}" type="datetimeFigureOut">
              <a:rPr lang="en-US" dirty="0"/>
              <a:pPr/>
              <a:t>12/18/2020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lu vertical și text">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ro-RO"/>
              <a:t>Faceți clic pentru a edita stilul de titlu coordonator</a:t>
            </a:r>
            <a:endParaRPr lang="en-US" dirty="0"/>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Date Placeholder 3"/>
          <p:cNvSpPr>
            <a:spLocks noGrp="1"/>
          </p:cNvSpPr>
          <p:nvPr>
            <p:ph type="dt" sz="half" idx="10"/>
          </p:nvPr>
        </p:nvSpPr>
        <p:spPr/>
        <p:txBody>
          <a:bodyPr/>
          <a:lstStyle/>
          <a:p>
            <a:fld id="{D3FFE419-2371-464F-8239-3959401C3561}" type="datetimeFigureOut">
              <a:rPr lang="en-US" dirty="0"/>
              <a:pPr/>
              <a:t>12/18/2020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u și conținut">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ro-RO"/>
              <a:t>Faceți clic pentru a edita stilul de titlu coordonator</a:t>
            </a:r>
            <a:endParaRPr lang="en-US" dirty="0"/>
          </a:p>
        </p:txBody>
      </p:sp>
      <p:sp>
        <p:nvSpPr>
          <p:cNvPr id="3" name="Content Placeholder 2"/>
          <p:cNvSpPr>
            <a:spLocks noGrp="1"/>
          </p:cNvSpPr>
          <p:nvPr>
            <p:ph idx="1"/>
          </p:nvPr>
        </p:nvSpPr>
        <p:spPr/>
        <p:txBody>
          <a:bodyPr anchor="ct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Date Placeholder 3"/>
          <p:cNvSpPr>
            <a:spLocks noGrp="1"/>
          </p:cNvSpPr>
          <p:nvPr>
            <p:ph type="dt" sz="half" idx="10"/>
          </p:nvPr>
        </p:nvSpPr>
        <p:spPr/>
        <p:txBody>
          <a:bodyPr/>
          <a:lstStyle/>
          <a:p>
            <a:fld id="{97D162C4-EDD9-4389-A98B-B87ECEA2A816}" type="datetimeFigureOut">
              <a:rPr lang="en-US" dirty="0"/>
              <a:pPr/>
              <a:t>12/18/2020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
        <p:nvSpPr>
          <p:cNvPr id="7" name="TextBox 6"/>
          <p:cNvSpPr txBox="1"/>
          <p:nvPr/>
        </p:nvSpPr>
        <p:spPr>
          <a:xfrm>
            <a:off x="2194943"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ntet secțiune">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2191843" y="296258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ro-RO"/>
              <a:t>Faceți clic pentru a edita stilul de titlu coordonator</a:t>
            </a:r>
            <a:endParaRPr lang="en-US" dirty="0"/>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o-RO"/>
              <a:t>Faceţi clic pentru a edita Master stiluri text</a:t>
            </a:r>
          </a:p>
        </p:txBody>
      </p:sp>
      <p:sp>
        <p:nvSpPr>
          <p:cNvPr id="4" name="Date Placeholder 3"/>
          <p:cNvSpPr>
            <a:spLocks noGrp="1"/>
          </p:cNvSpPr>
          <p:nvPr>
            <p:ph type="dt" sz="half" idx="10"/>
          </p:nvPr>
        </p:nvSpPr>
        <p:spPr/>
        <p:txBody>
          <a:bodyPr/>
          <a:lstStyle/>
          <a:p>
            <a:fld id="{3E5059C3-6A89-4494-99FF-5A4D6FFD50EB}" type="datetimeFigureOut">
              <a:rPr lang="en-US" dirty="0"/>
              <a:pPr/>
              <a:t>12/18/2020</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uă tipuri de conținut">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ro-RO"/>
              <a:t>Faceți clic pentru a edita stilul de titlu coordonator</a:t>
            </a:r>
            <a:endParaRPr lang="en-US" dirty="0"/>
          </a:p>
        </p:txBody>
      </p:sp>
      <p:sp>
        <p:nvSpPr>
          <p:cNvPr id="3" name="Content Placeholder 2"/>
          <p:cNvSpPr>
            <a:spLocks noGrp="1"/>
          </p:cNvSpPr>
          <p:nvPr>
            <p:ph sz="half" idx="1"/>
          </p:nvPr>
        </p:nvSpPr>
        <p:spPr>
          <a:xfrm>
            <a:off x="2605374" y="2052116"/>
            <a:ext cx="3891960" cy="3997828"/>
          </a:xfrm>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Content Placeholder 3"/>
          <p:cNvSpPr>
            <a:spLocks noGrp="1"/>
          </p:cNvSpPr>
          <p:nvPr>
            <p:ph sz="half" idx="2"/>
          </p:nvPr>
        </p:nvSpPr>
        <p:spPr>
          <a:xfrm>
            <a:off x="6666636" y="2052114"/>
            <a:ext cx="3894222" cy="3997829"/>
          </a:xfrm>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5" name="Date Placeholder 4"/>
          <p:cNvSpPr>
            <a:spLocks noGrp="1"/>
          </p:cNvSpPr>
          <p:nvPr>
            <p:ph type="dt" sz="half" idx="10"/>
          </p:nvPr>
        </p:nvSpPr>
        <p:spPr/>
        <p:txBody>
          <a:bodyPr/>
          <a:lstStyle/>
          <a:p>
            <a:fld id="{CA954B2F-12DE-47F5-8894-472B206D2E1E}" type="datetimeFigureOut">
              <a:rPr lang="en-US" dirty="0"/>
              <a:pPr/>
              <a:t>12/18/2020</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
        <p:nvSpPr>
          <p:cNvPr id="10" name="TextBox 9"/>
          <p:cNvSpPr txBox="1"/>
          <p:nvPr/>
        </p:nvSpPr>
        <p:spPr>
          <a:xfrm>
            <a:off x="2196172" y="641223"/>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ție">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650" y="636424"/>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ro-RO"/>
              <a:t>Faceți clic pentru a edita stilul de titlu coordonator</a:t>
            </a:r>
            <a:endParaRPr lang="en-US" dirty="0"/>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Faceţi clic pentru a edita Master stiluri text</a:t>
            </a:r>
          </a:p>
        </p:txBody>
      </p:sp>
      <p:sp>
        <p:nvSpPr>
          <p:cNvPr id="4" name="Content Placeholder 3"/>
          <p:cNvSpPr>
            <a:spLocks noGrp="1"/>
          </p:cNvSpPr>
          <p:nvPr>
            <p:ph sz="half" idx="2"/>
          </p:nvPr>
        </p:nvSpPr>
        <p:spPr>
          <a:xfrm>
            <a:off x="2609285" y="2851331"/>
            <a:ext cx="3893623" cy="3071434"/>
          </a:xfrm>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Faceţi clic pentru a edita Master stiluri text</a:t>
            </a:r>
          </a:p>
        </p:txBody>
      </p:sp>
      <p:sp>
        <p:nvSpPr>
          <p:cNvPr id="6" name="Content Placeholder 5"/>
          <p:cNvSpPr>
            <a:spLocks noGrp="1"/>
          </p:cNvSpPr>
          <p:nvPr>
            <p:ph sz="quarter" idx="4"/>
          </p:nvPr>
        </p:nvSpPr>
        <p:spPr>
          <a:xfrm>
            <a:off x="6666635" y="2851331"/>
            <a:ext cx="3899798" cy="3071434"/>
          </a:xfrm>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7" name="Date Placeholder 6"/>
          <p:cNvSpPr>
            <a:spLocks noGrp="1"/>
          </p:cNvSpPr>
          <p:nvPr>
            <p:ph type="dt" sz="half" idx="10"/>
          </p:nvPr>
        </p:nvSpPr>
        <p:spPr/>
        <p:txBody>
          <a:bodyPr/>
          <a:lstStyle/>
          <a:p>
            <a:fld id="{3F30E46F-7819-4ACF-B48B-48222C2ACC88}" type="datetimeFigureOut">
              <a:rPr lang="en-US" dirty="0"/>
              <a:pPr/>
              <a:t>12/18/2020</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Doar titlu">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ro-RO"/>
              <a:t>Faceți clic pentru a edita stilul de titlu coordonator</a:t>
            </a:r>
            <a:endParaRPr lang="en-US" dirty="0"/>
          </a:p>
        </p:txBody>
      </p:sp>
      <p:sp>
        <p:nvSpPr>
          <p:cNvPr id="3" name="Date Placeholder 2"/>
          <p:cNvSpPr>
            <a:spLocks noGrp="1"/>
          </p:cNvSpPr>
          <p:nvPr>
            <p:ph type="dt" sz="half" idx="10"/>
          </p:nvPr>
        </p:nvSpPr>
        <p:spPr/>
        <p:txBody>
          <a:bodyPr/>
          <a:lstStyle/>
          <a:p>
            <a:fld id="{1FAF3416-4057-4DAA-829D-4CA07428D088}" type="datetimeFigureOut">
              <a:rPr lang="en-US" dirty="0"/>
              <a:pPr/>
              <a:t>12/18/2020</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
        <p:nvSpPr>
          <p:cNvPr id="8" name="TextBox 7"/>
          <p:cNvSpPr txBox="1"/>
          <p:nvPr/>
        </p:nvSpPr>
        <p:spPr>
          <a:xfrm>
            <a:off x="2196172" y="64122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Necompletat">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921D9284-D300-4297-87F7-E791DCC15DB1}" type="datetimeFigureOut">
              <a:rPr lang="en-US" dirty="0"/>
              <a:pPr/>
              <a:t>12/18/2020</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ținut cu legendă">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4154"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ro-RO"/>
              <a:t>Faceți clic pentru a edita stilul de titlu coordonator</a:t>
            </a:r>
            <a:endParaRPr lang="en-US" dirty="0"/>
          </a:p>
        </p:txBody>
      </p:sp>
      <p:sp>
        <p:nvSpPr>
          <p:cNvPr id="3" name="Content Placeholder 2"/>
          <p:cNvSpPr>
            <a:spLocks noGrp="1"/>
          </p:cNvSpPr>
          <p:nvPr>
            <p:ph idx="1"/>
          </p:nvPr>
        </p:nvSpPr>
        <p:spPr>
          <a:xfrm>
            <a:off x="5120154" y="805818"/>
            <a:ext cx="5446278" cy="5244126"/>
          </a:xfrm>
        </p:spPr>
        <p:txBody>
          <a:bodyPr anchor="ct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a:t>Faceţi clic pentru a edita Master stiluri text</a:t>
            </a:r>
          </a:p>
        </p:txBody>
      </p:sp>
      <p:sp>
        <p:nvSpPr>
          <p:cNvPr id="5" name="Date Placeholder 4"/>
          <p:cNvSpPr>
            <a:spLocks noGrp="1"/>
          </p:cNvSpPr>
          <p:nvPr>
            <p:ph type="dt" sz="half" idx="10"/>
          </p:nvPr>
        </p:nvSpPr>
        <p:spPr/>
        <p:txBody>
          <a:bodyPr/>
          <a:lstStyle/>
          <a:p>
            <a:fld id="{37D525BB-DA17-4BA0-B3C8-3AC3ABC827E6}" type="datetimeFigureOut">
              <a:rPr lang="en-US" dirty="0"/>
              <a:pPr/>
              <a:t>12/18/2020</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ine cu legendă">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o-RO"/>
              <a:t>Faceți clic pe pictogramă pentru a adăuga o imagine</a:t>
            </a:r>
            <a:endParaRPr lang="en-US" dirty="0"/>
          </a:p>
        </p:txBody>
      </p:sp>
      <p:sp>
        <p:nvSpPr>
          <p:cNvPr id="10" name="TextBox 9"/>
          <p:cNvSpPr txBox="1"/>
          <p:nvPr/>
        </p:nvSpPr>
        <p:spPr>
          <a:xfrm>
            <a:off x="1554686"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ro-RO"/>
              <a:t>Faceți clic pentru a edita stilul de titlu coordonator</a:t>
            </a:r>
            <a:endParaRPr lang="en-US" dirty="0"/>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a:t>Faceţi clic pentru a edita Master stiluri text</a:t>
            </a:r>
          </a:p>
        </p:txBody>
      </p:sp>
      <p:sp>
        <p:nvSpPr>
          <p:cNvPr id="5" name="Date Placeholder 4"/>
          <p:cNvSpPr>
            <a:spLocks noGrp="1"/>
          </p:cNvSpPr>
          <p:nvPr>
            <p:ph type="dt" sz="half" idx="10"/>
          </p:nvPr>
        </p:nvSpPr>
        <p:spPr/>
        <p:txBody>
          <a:bodyPr/>
          <a:lstStyle/>
          <a:p>
            <a:fld id="{B16C4C9A-3960-41CF-A4E9-2A8FB932454B}" type="datetimeFigureOut">
              <a:rPr lang="en-US" dirty="0"/>
              <a:pPr/>
              <a:t>12/18/2020</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a:extLst>
              <a:ext uri="{28A0092B-C50C-407E-A947-70E740481C1C}">
                <a14:useLocalDpi xmlns="" xmlns:a14="http://schemas.microsoft.com/office/drawing/2010/main" val="0"/>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4">
            <a:extLst>
              <a:ext uri="{28A0092B-C50C-407E-A947-70E740481C1C}">
                <a14:useLocalDpi xmlns="" xmlns:a14="http://schemas.microsoft.com/office/drawing/2010/main" val="0"/>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ro-RO"/>
              <a:t>Faceți clic pentru a edita stilul de titlu coordonator</a:t>
            </a:r>
            <a:endParaRPr lang="en-US" dirty="0"/>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fld id="{3CBC1C18-307B-4F68-A007-B5B542270E8D}" type="datetimeFigureOut">
              <a:rPr lang="en-US" dirty="0"/>
              <a:pPr/>
              <a:t>12/18/2020</a:t>
            </a:fld>
            <a:endParaRPr lang="en-US" dirty="0"/>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r>
              <a:rPr lang="en-US" dirty="0"/>
              <a:t>
              </a:t>
            </a:r>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fld id="{6D22F896-40B5-4ADD-8801-0D06FADFA095}" type="slidenum">
              <a:rPr lang="en-US" dirty="0"/>
              <a:pPr/>
              <a:t>‹#›</a:t>
            </a:fld>
            <a:endParaRPr lang="en-US" dirty="0"/>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9.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9.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 xmlns:a16="http://schemas.microsoft.com/office/drawing/2014/main" id="{ADECCE89-E5DE-4AA6-A5DE-78F986E99C76}"/>
              </a:ext>
            </a:extLst>
          </p:cNvPr>
          <p:cNvSpPr>
            <a:spLocks noGrp="1"/>
          </p:cNvSpPr>
          <p:nvPr>
            <p:ph type="ctrTitle"/>
          </p:nvPr>
        </p:nvSpPr>
        <p:spPr>
          <a:xfrm>
            <a:off x="1864312" y="3107184"/>
            <a:ext cx="7945513" cy="2086253"/>
          </a:xfrm>
        </p:spPr>
        <p:txBody>
          <a:bodyPr>
            <a:normAutofit fontScale="90000"/>
          </a:bodyPr>
          <a:lstStyle/>
          <a:p>
            <a:pPr algn="l"/>
            <a:r>
              <a:rPr lang="ro-RO" dirty="0" err="1"/>
              <a:t>G.P.P.”Albă</a:t>
            </a:r>
            <a:r>
              <a:rPr lang="ro-RO" dirty="0"/>
              <a:t> ca Zăpada”</a:t>
            </a:r>
            <a:br>
              <a:rPr lang="ro-RO" dirty="0"/>
            </a:br>
            <a:r>
              <a:rPr lang="ro-RO" dirty="0"/>
              <a:t>                  </a:t>
            </a:r>
            <a:r>
              <a:rPr lang="ro-RO" sz="1600" dirty="0"/>
              <a:t>COORDONATOR: PROF. CUCIUREANU ADRIANA</a:t>
            </a:r>
          </a:p>
        </p:txBody>
      </p:sp>
      <p:sp>
        <p:nvSpPr>
          <p:cNvPr id="3" name="Subtitlu 2">
            <a:extLst>
              <a:ext uri="{FF2B5EF4-FFF2-40B4-BE49-F238E27FC236}">
                <a16:creationId xmlns="" xmlns:a16="http://schemas.microsoft.com/office/drawing/2014/main" id="{56C8945E-1442-4B32-92C9-C3641FFAEF6A}"/>
              </a:ext>
            </a:extLst>
          </p:cNvPr>
          <p:cNvSpPr>
            <a:spLocks noGrp="1"/>
          </p:cNvSpPr>
          <p:nvPr>
            <p:ph type="subTitle" idx="1"/>
          </p:nvPr>
        </p:nvSpPr>
        <p:spPr>
          <a:xfrm>
            <a:off x="2308193" y="1882066"/>
            <a:ext cx="6116716" cy="665825"/>
          </a:xfrm>
        </p:spPr>
        <p:txBody>
          <a:bodyPr>
            <a:normAutofit/>
          </a:bodyPr>
          <a:lstStyle/>
          <a:p>
            <a:pPr algn="ctr"/>
            <a:r>
              <a:rPr lang="ro-RO" sz="2800" dirty="0">
                <a:latin typeface="+mj-lt"/>
              </a:rPr>
              <a:t>Săptămâna  </a:t>
            </a:r>
            <a:r>
              <a:rPr lang="ro-RO" sz="2800" dirty="0" err="1">
                <a:latin typeface="+mj-lt"/>
              </a:rPr>
              <a:t>Educaţiei</a:t>
            </a:r>
            <a:r>
              <a:rPr lang="ro-RO" sz="2800" dirty="0">
                <a:latin typeface="+mj-lt"/>
              </a:rPr>
              <a:t> Globale </a:t>
            </a:r>
          </a:p>
        </p:txBody>
      </p:sp>
    </p:spTree>
    <p:extLst>
      <p:ext uri="{BB962C8B-B14F-4D97-AF65-F5344CB8AC3E}">
        <p14:creationId xmlns="" xmlns:p14="http://schemas.microsoft.com/office/powerpoint/2010/main" val="40731100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 xmlns:a16="http://schemas.microsoft.com/office/drawing/2014/main" id="{925911D8-0D57-4A8A-BF14-58CCFA04BC46}"/>
              </a:ext>
            </a:extLst>
          </p:cNvPr>
          <p:cNvSpPr>
            <a:spLocks noGrp="1"/>
          </p:cNvSpPr>
          <p:nvPr>
            <p:ph type="title"/>
          </p:nvPr>
        </p:nvSpPr>
        <p:spPr>
          <a:xfrm>
            <a:off x="2611808" y="1376039"/>
            <a:ext cx="6834033" cy="5113538"/>
          </a:xfrm>
        </p:spPr>
        <p:txBody>
          <a:bodyPr>
            <a:normAutofit/>
          </a:bodyPr>
          <a:lstStyle/>
          <a:p>
            <a:pPr algn="l"/>
            <a:r>
              <a:rPr lang="ro-RO" sz="2800" dirty="0"/>
              <a:t>ARGUMENT</a:t>
            </a:r>
            <a:r>
              <a:rPr lang="ro-RO" dirty="0"/>
              <a:t/>
            </a:r>
            <a:br>
              <a:rPr lang="ro-RO" dirty="0"/>
            </a:br>
            <a:r>
              <a:rPr lang="ro-RO" sz="1300" i="1" dirty="0"/>
              <a:t/>
            </a:r>
            <a:br>
              <a:rPr lang="ro-RO" sz="1300" i="1" dirty="0"/>
            </a:br>
            <a:r>
              <a:rPr lang="ro-RO" sz="1300" i="1" dirty="0"/>
              <a:t/>
            </a:r>
            <a:br>
              <a:rPr lang="ro-RO" sz="1300" i="1" dirty="0"/>
            </a:br>
            <a:r>
              <a:rPr lang="en-US" sz="1300" i="1" dirty="0" smtClean="0"/>
              <a:t>	</a:t>
            </a:r>
            <a:r>
              <a:rPr lang="ro-RO" sz="1600" dirty="0" smtClean="0">
                <a:latin typeface="Times New Roman" panose="02020603050405020304" pitchFamily="18" charset="0"/>
                <a:cs typeface="Times New Roman" panose="02020603050405020304" pitchFamily="18" charset="0"/>
              </a:rPr>
              <a:t>Educația </a:t>
            </a:r>
            <a:r>
              <a:rPr lang="ro-RO" sz="1600" dirty="0">
                <a:latin typeface="Times New Roman" panose="02020603050405020304" pitchFamily="18" charset="0"/>
                <a:cs typeface="Times New Roman" panose="02020603050405020304" pitchFamily="18" charset="0"/>
              </a:rPr>
              <a:t>globală (cuprinde educația pentru dezvoltare, educația privind drepturile omului, educația interculturală, educația pentru pace și soluționarea conflictelor), se fundamentează pe înțelegerea problemelor fundamentale ale cetățeniei globale:</a:t>
            </a:r>
            <a:br>
              <a:rPr lang="ro-RO" sz="1600" dirty="0">
                <a:latin typeface="Times New Roman" panose="02020603050405020304" pitchFamily="18" charset="0"/>
                <a:cs typeface="Times New Roman" panose="02020603050405020304" pitchFamily="18" charset="0"/>
              </a:rPr>
            </a:br>
            <a:r>
              <a:rPr lang="ro-RO" sz="1600" dirty="0">
                <a:latin typeface="Times New Roman" panose="02020603050405020304" pitchFamily="18" charset="0"/>
                <a:cs typeface="Times New Roman" panose="02020603050405020304" pitchFamily="18" charset="0"/>
              </a:rPr>
              <a:t>            •	Conștientizarea trăirii într-o lume globalizată și a rolului nostru ca cetățeni ai acestei lumi</a:t>
            </a:r>
            <a:br>
              <a:rPr lang="ro-RO" sz="1600" dirty="0">
                <a:latin typeface="Times New Roman" panose="02020603050405020304" pitchFamily="18" charset="0"/>
                <a:cs typeface="Times New Roman" panose="02020603050405020304" pitchFamily="18" charset="0"/>
              </a:rPr>
            </a:br>
            <a:r>
              <a:rPr lang="ro-RO" sz="1600" dirty="0">
                <a:latin typeface="Times New Roman" panose="02020603050405020304" pitchFamily="18" charset="0"/>
                <a:cs typeface="Times New Roman" panose="02020603050405020304" pitchFamily="18" charset="0"/>
              </a:rPr>
              <a:t>             •	Atitudini de respect pentru diversitate și abilități de comunicare interculturală</a:t>
            </a:r>
            <a:br>
              <a:rPr lang="ro-RO" sz="1600" dirty="0">
                <a:latin typeface="Times New Roman" panose="02020603050405020304" pitchFamily="18" charset="0"/>
                <a:cs typeface="Times New Roman" panose="02020603050405020304" pitchFamily="18" charset="0"/>
              </a:rPr>
            </a:br>
            <a:r>
              <a:rPr lang="ro-RO" sz="1600" dirty="0">
                <a:latin typeface="Times New Roman" panose="02020603050405020304" pitchFamily="18" charset="0"/>
                <a:cs typeface="Times New Roman" panose="02020603050405020304" pitchFamily="18" charset="0"/>
              </a:rPr>
              <a:t>             •	Înțelegerea cauzelor și a efectelor problemelor majore care afectează lumea</a:t>
            </a:r>
            <a:br>
              <a:rPr lang="ro-RO" sz="1600" dirty="0">
                <a:latin typeface="Times New Roman" panose="02020603050405020304" pitchFamily="18" charset="0"/>
                <a:cs typeface="Times New Roman" panose="02020603050405020304" pitchFamily="18" charset="0"/>
              </a:rPr>
            </a:br>
            <a:r>
              <a:rPr lang="ro-RO" sz="1600" dirty="0">
                <a:latin typeface="Times New Roman" panose="02020603050405020304" pitchFamily="18" charset="0"/>
                <a:cs typeface="Times New Roman" panose="02020603050405020304" pitchFamily="18" charset="0"/>
              </a:rPr>
              <a:t>             •	Oportunități de a concepe si a lua măsuri pentru a face lumea un loc mai echitabil și durabil.</a:t>
            </a:r>
            <a:br>
              <a:rPr lang="ro-RO" sz="1600" dirty="0">
                <a:latin typeface="Times New Roman" panose="02020603050405020304" pitchFamily="18" charset="0"/>
                <a:cs typeface="Times New Roman" panose="02020603050405020304" pitchFamily="18" charset="0"/>
              </a:rPr>
            </a:br>
            <a:r>
              <a:rPr lang="en-US" sz="1600" dirty="0" smtClean="0">
                <a:latin typeface="Times New Roman" panose="02020603050405020304" pitchFamily="18" charset="0"/>
                <a:cs typeface="Times New Roman" panose="02020603050405020304" pitchFamily="18" charset="0"/>
              </a:rPr>
              <a:t>	</a:t>
            </a:r>
            <a:r>
              <a:rPr lang="ro-RO" sz="1600" dirty="0" smtClean="0">
                <a:latin typeface="Times New Roman" panose="02020603050405020304" pitchFamily="18" charset="0"/>
                <a:cs typeface="Times New Roman" panose="02020603050405020304" pitchFamily="18" charset="0"/>
              </a:rPr>
              <a:t> </a:t>
            </a:r>
            <a:r>
              <a:rPr lang="ro-RO" sz="1600" dirty="0">
                <a:latin typeface="Times New Roman" panose="02020603050405020304" pitchFamily="18" charset="0"/>
                <a:cs typeface="Times New Roman" panose="02020603050405020304" pitchFamily="18" charset="0"/>
              </a:rPr>
              <a:t>„Schimbarea depinde de noi”, proiect care se bazează pe înțelegerea problemelor cetățeniei globale şi a drepturilor copiilor.</a:t>
            </a:r>
            <a:br>
              <a:rPr lang="ro-RO" sz="1600" dirty="0">
                <a:latin typeface="Times New Roman" panose="02020603050405020304" pitchFamily="18" charset="0"/>
                <a:cs typeface="Times New Roman" panose="02020603050405020304" pitchFamily="18" charset="0"/>
              </a:rPr>
            </a:br>
            <a:r>
              <a:rPr lang="en-US" sz="1600" dirty="0" smtClean="0">
                <a:latin typeface="Times New Roman" panose="02020603050405020304" pitchFamily="18" charset="0"/>
                <a:cs typeface="Times New Roman" panose="02020603050405020304" pitchFamily="18" charset="0"/>
              </a:rPr>
              <a:t>	</a:t>
            </a:r>
            <a:r>
              <a:rPr lang="ro-RO" sz="1600" dirty="0" smtClean="0">
                <a:latin typeface="Times New Roman" panose="02020603050405020304" pitchFamily="18" charset="0"/>
                <a:cs typeface="Times New Roman" panose="02020603050405020304" pitchFamily="18" charset="0"/>
              </a:rPr>
              <a:t>Activitățile </a:t>
            </a:r>
            <a:r>
              <a:rPr lang="ro-RO" sz="1600" dirty="0">
                <a:latin typeface="Times New Roman" panose="02020603050405020304" pitchFamily="18" charset="0"/>
                <a:cs typeface="Times New Roman" panose="02020603050405020304" pitchFamily="18" charset="0"/>
              </a:rPr>
              <a:t>au scos în evidență importanța educației ca modalitate de înțelegere a globalizării, cunoașterea propriei identități culturale, sociale, personale, au promovat toleranța,comunicarea interculturală și valorile comunității în care trăim.</a:t>
            </a:r>
          </a:p>
        </p:txBody>
      </p:sp>
    </p:spTree>
    <p:extLst>
      <p:ext uri="{BB962C8B-B14F-4D97-AF65-F5344CB8AC3E}">
        <p14:creationId xmlns="" xmlns:p14="http://schemas.microsoft.com/office/powerpoint/2010/main" val="22306371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ubstituent imagine 5">
            <a:extLst>
              <a:ext uri="{FF2B5EF4-FFF2-40B4-BE49-F238E27FC236}">
                <a16:creationId xmlns="" xmlns:a16="http://schemas.microsoft.com/office/drawing/2014/main" id="{F23D5F94-5D63-4BEB-A1BF-0A016545921E}"/>
              </a:ext>
            </a:extLst>
          </p:cNvPr>
          <p:cNvPicPr>
            <a:picLocks noGrp="1" noChangeAspect="1"/>
          </p:cNvPicPr>
          <p:nvPr>
            <p:ph type="pic" idx="1"/>
          </p:nvPr>
        </p:nvPicPr>
        <p:blipFill rotWithShape="1">
          <a:blip r:embed="rId2">
            <a:duotone>
              <a:prstClr val="black"/>
              <a:srgbClr val="D9C3A5">
                <a:tint val="50000"/>
                <a:satMod val="180000"/>
              </a:srgbClr>
            </a:duotone>
          </a:blip>
          <a:srcRect l="5000" r="5000"/>
          <a:stretch/>
        </p:blipFill>
        <p:spPr>
          <a:xfrm>
            <a:off x="6246407" y="157208"/>
            <a:ext cx="2285034" cy="3138414"/>
          </a:xfrm>
        </p:spPr>
      </p:pic>
      <p:sp>
        <p:nvSpPr>
          <p:cNvPr id="3" name="Titlu 2">
            <a:extLst>
              <a:ext uri="{FF2B5EF4-FFF2-40B4-BE49-F238E27FC236}">
                <a16:creationId xmlns="" xmlns:a16="http://schemas.microsoft.com/office/drawing/2014/main" id="{19F48626-5EC6-4F94-B7A4-B2655140000E}"/>
              </a:ext>
            </a:extLst>
          </p:cNvPr>
          <p:cNvSpPr>
            <a:spLocks noGrp="1"/>
          </p:cNvSpPr>
          <p:nvPr>
            <p:ph type="title"/>
          </p:nvPr>
        </p:nvSpPr>
        <p:spPr>
          <a:xfrm>
            <a:off x="1792800" y="372863"/>
            <a:ext cx="3971874" cy="2135360"/>
          </a:xfrm>
        </p:spPr>
        <p:txBody>
          <a:bodyPr>
            <a:normAutofit/>
          </a:bodyPr>
          <a:lstStyle/>
          <a:p>
            <a:pPr algn="ctr"/>
            <a:r>
              <a:rPr lang="ro-RO" sz="2400" dirty="0">
                <a:latin typeface="Algerian" panose="04020705040A02060702" pitchFamily="82" charset="0"/>
              </a:rPr>
              <a:t>,,Drepturile copilului ”. </a:t>
            </a:r>
            <a:br>
              <a:rPr lang="ro-RO" sz="2400" dirty="0">
                <a:latin typeface="Algerian" panose="04020705040A02060702" pitchFamily="82" charset="0"/>
              </a:rPr>
            </a:br>
            <a:r>
              <a:rPr lang="ro-RO" sz="2400" dirty="0" err="1">
                <a:latin typeface="Algerian" panose="04020705040A02060702" pitchFamily="82" charset="0"/>
              </a:rPr>
              <a:t>Prof.krupaci</a:t>
            </a:r>
            <a:r>
              <a:rPr lang="ro-RO" sz="2400" dirty="0">
                <a:latin typeface="Algerian" panose="04020705040A02060702" pitchFamily="82" charset="0"/>
              </a:rPr>
              <a:t> </a:t>
            </a:r>
            <a:r>
              <a:rPr lang="ro-RO" sz="2400" dirty="0" err="1">
                <a:latin typeface="Algerian" panose="04020705040A02060702" pitchFamily="82" charset="0"/>
              </a:rPr>
              <a:t>rodica</a:t>
            </a:r>
            <a:r>
              <a:rPr lang="ro-RO" sz="2400" dirty="0">
                <a:latin typeface="Algerian" panose="04020705040A02060702" pitchFamily="82" charset="0"/>
              </a:rPr>
              <a:t/>
            </a:r>
            <a:br>
              <a:rPr lang="ro-RO" sz="2400" dirty="0">
                <a:latin typeface="Algerian" panose="04020705040A02060702" pitchFamily="82" charset="0"/>
              </a:rPr>
            </a:br>
            <a:r>
              <a:rPr lang="ro-RO" sz="2400" dirty="0">
                <a:latin typeface="Algerian" panose="04020705040A02060702" pitchFamily="82" charset="0"/>
              </a:rPr>
              <a:t>BÎDILIȚĂ IONELA</a:t>
            </a:r>
          </a:p>
        </p:txBody>
      </p:sp>
      <p:sp>
        <p:nvSpPr>
          <p:cNvPr id="4" name="Substituent text 3">
            <a:extLst>
              <a:ext uri="{FF2B5EF4-FFF2-40B4-BE49-F238E27FC236}">
                <a16:creationId xmlns="" xmlns:a16="http://schemas.microsoft.com/office/drawing/2014/main" id="{F390F01C-9B75-4E99-8A0B-3255CEA35D51}"/>
              </a:ext>
            </a:extLst>
          </p:cNvPr>
          <p:cNvSpPr>
            <a:spLocks noGrp="1"/>
          </p:cNvSpPr>
          <p:nvPr>
            <p:ph type="body" sz="half" idx="2"/>
          </p:nvPr>
        </p:nvSpPr>
        <p:spPr>
          <a:xfrm>
            <a:off x="1638617" y="2898925"/>
            <a:ext cx="3971874" cy="2386394"/>
          </a:xfrm>
        </p:spPr>
        <p:txBody>
          <a:bodyPr>
            <a:normAutofit/>
          </a:bodyPr>
          <a:lstStyle/>
          <a:p>
            <a:r>
              <a:rPr lang="ro-RO" sz="1600" dirty="0">
                <a:latin typeface="Times New Roman" panose="02020603050405020304" pitchFamily="18" charset="0"/>
                <a:cs typeface="Times New Roman" panose="02020603050405020304" pitchFamily="18" charset="0"/>
              </a:rPr>
              <a:t>Copiii au lecturat imaginile trimise, au înțeles drepturile și responsabilitățile lor, iar ca evaluare au realizat un desen cu tema ” Hora prieteniei ”.</a:t>
            </a:r>
          </a:p>
        </p:txBody>
      </p:sp>
      <p:pic>
        <p:nvPicPr>
          <p:cNvPr id="8" name="Imagine 7">
            <a:extLst>
              <a:ext uri="{FF2B5EF4-FFF2-40B4-BE49-F238E27FC236}">
                <a16:creationId xmlns="" xmlns:a16="http://schemas.microsoft.com/office/drawing/2014/main" id="{EF887F3A-BF48-442A-B4A0-42479DB2368D}"/>
              </a:ext>
            </a:extLst>
          </p:cNvPr>
          <p:cNvPicPr>
            <a:picLocks noChangeAspect="1"/>
          </p:cNvPicPr>
          <p:nvPr/>
        </p:nvPicPr>
        <p:blipFill>
          <a:blip r:embed="rId3"/>
          <a:stretch>
            <a:fillRect/>
          </a:stretch>
        </p:blipFill>
        <p:spPr>
          <a:xfrm>
            <a:off x="9946508" y="3835154"/>
            <a:ext cx="1412286" cy="3022846"/>
          </a:xfrm>
          <a:prstGeom prst="rect">
            <a:avLst/>
          </a:prstGeom>
        </p:spPr>
      </p:pic>
      <p:pic>
        <p:nvPicPr>
          <p:cNvPr id="10" name="Imagine 9">
            <a:extLst>
              <a:ext uri="{FF2B5EF4-FFF2-40B4-BE49-F238E27FC236}">
                <a16:creationId xmlns="" xmlns:a16="http://schemas.microsoft.com/office/drawing/2014/main" id="{7BED16CD-638E-48AD-ACF9-759531952A05}"/>
              </a:ext>
            </a:extLst>
          </p:cNvPr>
          <p:cNvPicPr>
            <a:picLocks noChangeAspect="1"/>
          </p:cNvPicPr>
          <p:nvPr/>
        </p:nvPicPr>
        <p:blipFill>
          <a:blip r:embed="rId4"/>
          <a:stretch>
            <a:fillRect/>
          </a:stretch>
        </p:blipFill>
        <p:spPr>
          <a:xfrm>
            <a:off x="8841696" y="157208"/>
            <a:ext cx="2453844" cy="3271792"/>
          </a:xfrm>
          <a:prstGeom prst="rect">
            <a:avLst/>
          </a:prstGeom>
        </p:spPr>
      </p:pic>
      <p:pic>
        <p:nvPicPr>
          <p:cNvPr id="12" name="Imagine 11">
            <a:extLst>
              <a:ext uri="{FF2B5EF4-FFF2-40B4-BE49-F238E27FC236}">
                <a16:creationId xmlns="" xmlns:a16="http://schemas.microsoft.com/office/drawing/2014/main" id="{CBCED8C8-975B-40F4-9F6C-0CBF8C8E0869}"/>
              </a:ext>
            </a:extLst>
          </p:cNvPr>
          <p:cNvPicPr>
            <a:picLocks noChangeAspect="1"/>
          </p:cNvPicPr>
          <p:nvPr/>
        </p:nvPicPr>
        <p:blipFill>
          <a:blip r:embed="rId5"/>
          <a:stretch>
            <a:fillRect/>
          </a:stretch>
        </p:blipFill>
        <p:spPr>
          <a:xfrm>
            <a:off x="8079650" y="3794386"/>
            <a:ext cx="1524092" cy="2906406"/>
          </a:xfrm>
          <a:prstGeom prst="rect">
            <a:avLst/>
          </a:prstGeom>
        </p:spPr>
      </p:pic>
      <p:pic>
        <p:nvPicPr>
          <p:cNvPr id="14" name="Imagine 13">
            <a:extLst>
              <a:ext uri="{FF2B5EF4-FFF2-40B4-BE49-F238E27FC236}">
                <a16:creationId xmlns="" xmlns:a16="http://schemas.microsoft.com/office/drawing/2014/main" id="{9E202731-6CEE-44A6-9F0D-FF1E30E6B2E4}"/>
              </a:ext>
            </a:extLst>
          </p:cNvPr>
          <p:cNvPicPr>
            <a:picLocks noChangeAspect="1"/>
          </p:cNvPicPr>
          <p:nvPr/>
        </p:nvPicPr>
        <p:blipFill>
          <a:blip r:embed="rId6"/>
          <a:stretch>
            <a:fillRect/>
          </a:stretch>
        </p:blipFill>
        <p:spPr>
          <a:xfrm>
            <a:off x="6096000" y="3429000"/>
            <a:ext cx="1543050" cy="2705470"/>
          </a:xfrm>
          <a:prstGeom prst="rect">
            <a:avLst/>
          </a:prstGeom>
        </p:spPr>
      </p:pic>
    </p:spTree>
    <p:extLst>
      <p:ext uri="{BB962C8B-B14F-4D97-AF65-F5344CB8AC3E}">
        <p14:creationId xmlns="" xmlns:p14="http://schemas.microsoft.com/office/powerpoint/2010/main" val="2471506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ubstituent imagine 5">
            <a:extLst>
              <a:ext uri="{FF2B5EF4-FFF2-40B4-BE49-F238E27FC236}">
                <a16:creationId xmlns="" xmlns:a16="http://schemas.microsoft.com/office/drawing/2014/main" id="{0CFE188B-1834-427C-9CDC-9DAAE0722A40}"/>
              </a:ext>
            </a:extLst>
          </p:cNvPr>
          <p:cNvPicPr>
            <a:picLocks noGrp="1" noChangeAspect="1"/>
          </p:cNvPicPr>
          <p:nvPr>
            <p:ph type="pic" idx="1"/>
          </p:nvPr>
        </p:nvPicPr>
        <p:blipFill rotWithShape="1">
          <a:blip r:embed="rId2"/>
          <a:srcRect t="8354" b="8354"/>
          <a:stretch/>
        </p:blipFill>
        <p:spPr>
          <a:xfrm>
            <a:off x="6747062" y="698345"/>
            <a:ext cx="2415253" cy="3577701"/>
          </a:xfrm>
        </p:spPr>
      </p:pic>
      <p:sp>
        <p:nvSpPr>
          <p:cNvPr id="3" name="Titlu 2">
            <a:extLst>
              <a:ext uri="{FF2B5EF4-FFF2-40B4-BE49-F238E27FC236}">
                <a16:creationId xmlns="" xmlns:a16="http://schemas.microsoft.com/office/drawing/2014/main" id="{53942438-DC2D-485E-9B9E-7A3693F3BE72}"/>
              </a:ext>
            </a:extLst>
          </p:cNvPr>
          <p:cNvSpPr>
            <a:spLocks noGrp="1"/>
          </p:cNvSpPr>
          <p:nvPr>
            <p:ph type="title"/>
          </p:nvPr>
        </p:nvSpPr>
        <p:spPr>
          <a:xfrm>
            <a:off x="2373643" y="989489"/>
            <a:ext cx="3970986" cy="1900473"/>
          </a:xfrm>
        </p:spPr>
        <p:txBody>
          <a:bodyPr>
            <a:normAutofit/>
          </a:bodyPr>
          <a:lstStyle/>
          <a:p>
            <a:pPr algn="ctr"/>
            <a:r>
              <a:rPr lang="ro-RO" sz="2400" dirty="0">
                <a:latin typeface="Algerian" panose="04020705040A02060702" pitchFamily="82" charset="0"/>
              </a:rPr>
              <a:t>DREPTURI ȘI OBLIGAȚII</a:t>
            </a:r>
            <a:br>
              <a:rPr lang="ro-RO" sz="2400" dirty="0">
                <a:latin typeface="Algerian" panose="04020705040A02060702" pitchFamily="82" charset="0"/>
              </a:rPr>
            </a:br>
            <a:r>
              <a:rPr lang="ro-RO" sz="2400" dirty="0" err="1">
                <a:latin typeface="Algerian" panose="04020705040A02060702" pitchFamily="82" charset="0"/>
              </a:rPr>
              <a:t>PROF.Iosep</a:t>
            </a:r>
            <a:r>
              <a:rPr lang="ro-RO" sz="2400" dirty="0">
                <a:latin typeface="Algerian" panose="04020705040A02060702" pitchFamily="82" charset="0"/>
              </a:rPr>
              <a:t> </a:t>
            </a:r>
            <a:r>
              <a:rPr lang="ro-RO" sz="2400" dirty="0" err="1">
                <a:latin typeface="Algerian" panose="04020705040A02060702" pitchFamily="82" charset="0"/>
              </a:rPr>
              <a:t>mihaela</a:t>
            </a:r>
            <a:r>
              <a:rPr lang="ro-RO" sz="2400" dirty="0">
                <a:latin typeface="Algerian" panose="04020705040A02060702" pitchFamily="82" charset="0"/>
              </a:rPr>
              <a:t/>
            </a:r>
            <a:br>
              <a:rPr lang="ro-RO" sz="2400" dirty="0">
                <a:latin typeface="Algerian" panose="04020705040A02060702" pitchFamily="82" charset="0"/>
              </a:rPr>
            </a:br>
            <a:r>
              <a:rPr lang="ro-RO" sz="2400" dirty="0" err="1">
                <a:latin typeface="Algerian" panose="04020705040A02060702" pitchFamily="82" charset="0"/>
              </a:rPr>
              <a:t>prof.andrei</a:t>
            </a:r>
            <a:r>
              <a:rPr lang="ro-RO" sz="2400" dirty="0">
                <a:latin typeface="Algerian" panose="04020705040A02060702" pitchFamily="82" charset="0"/>
              </a:rPr>
              <a:t> </a:t>
            </a:r>
            <a:r>
              <a:rPr lang="ro-RO" sz="2400" dirty="0" err="1">
                <a:latin typeface="Algerian" panose="04020705040A02060702" pitchFamily="82" charset="0"/>
              </a:rPr>
              <a:t>alexandra</a:t>
            </a:r>
            <a:endParaRPr lang="ro-RO" sz="2400" dirty="0">
              <a:latin typeface="Algerian" panose="04020705040A02060702" pitchFamily="82" charset="0"/>
            </a:endParaRPr>
          </a:p>
        </p:txBody>
      </p:sp>
      <p:sp>
        <p:nvSpPr>
          <p:cNvPr id="4" name="Substituent text 3">
            <a:extLst>
              <a:ext uri="{FF2B5EF4-FFF2-40B4-BE49-F238E27FC236}">
                <a16:creationId xmlns="" xmlns:a16="http://schemas.microsoft.com/office/drawing/2014/main" id="{B3481F3C-1619-4732-9BE0-82E0C323D159}"/>
              </a:ext>
            </a:extLst>
          </p:cNvPr>
          <p:cNvSpPr>
            <a:spLocks noGrp="1"/>
          </p:cNvSpPr>
          <p:nvPr>
            <p:ph type="body" sz="half" idx="2"/>
          </p:nvPr>
        </p:nvSpPr>
        <p:spPr/>
        <p:txBody>
          <a:bodyPr>
            <a:normAutofit fontScale="92500" lnSpcReduction="10000"/>
          </a:bodyPr>
          <a:lstStyle/>
          <a:p>
            <a:r>
              <a:rPr lang="ro-RO" sz="1900" dirty="0">
                <a:latin typeface="Times New Roman" panose="02020603050405020304" pitchFamily="18" charset="0"/>
                <a:cs typeface="Times New Roman" panose="02020603050405020304" pitchFamily="18" charset="0"/>
              </a:rPr>
              <a:t>În </a:t>
            </a:r>
            <a:r>
              <a:rPr lang="ro-RO" sz="1900" dirty="0" err="1">
                <a:latin typeface="Times New Roman" panose="02020603050405020304" pitchFamily="18" charset="0"/>
                <a:cs typeface="Times New Roman" panose="02020603050405020304" pitchFamily="18" charset="0"/>
              </a:rPr>
              <a:t>Saptamana</a:t>
            </a:r>
            <a:r>
              <a:rPr lang="ro-RO" sz="1900" dirty="0">
                <a:latin typeface="Times New Roman" panose="02020603050405020304" pitchFamily="18" charset="0"/>
                <a:cs typeface="Times New Roman" panose="02020603050405020304" pitchFamily="18" charset="0"/>
              </a:rPr>
              <a:t> </a:t>
            </a:r>
            <a:r>
              <a:rPr lang="ro-RO" sz="1900" dirty="0" err="1">
                <a:latin typeface="Times New Roman" panose="02020603050405020304" pitchFamily="18" charset="0"/>
                <a:cs typeface="Times New Roman" panose="02020603050405020304" pitchFamily="18" charset="0"/>
              </a:rPr>
              <a:t>educatiei</a:t>
            </a:r>
            <a:r>
              <a:rPr lang="ro-RO" sz="1900" dirty="0">
                <a:latin typeface="Times New Roman" panose="02020603050405020304" pitchFamily="18" charset="0"/>
                <a:cs typeface="Times New Roman" panose="02020603050405020304" pitchFamily="18" charset="0"/>
              </a:rPr>
              <a:t> globale, </a:t>
            </a:r>
            <a:r>
              <a:rPr lang="ro-RO" sz="1900" dirty="0" err="1">
                <a:latin typeface="Times New Roman" panose="02020603050405020304" pitchFamily="18" charset="0"/>
                <a:cs typeface="Times New Roman" panose="02020603050405020304" pitchFamily="18" charset="0"/>
              </a:rPr>
              <a:t>prescolarii</a:t>
            </a:r>
            <a:r>
              <a:rPr lang="ro-RO" sz="1900" dirty="0">
                <a:latin typeface="Times New Roman" panose="02020603050405020304" pitchFamily="18" charset="0"/>
                <a:cs typeface="Times New Roman" panose="02020603050405020304" pitchFamily="18" charset="0"/>
              </a:rPr>
              <a:t> de la grupa mare "</a:t>
            </a:r>
            <a:r>
              <a:rPr lang="ro-RO" sz="1900" dirty="0" err="1">
                <a:latin typeface="Times New Roman" panose="02020603050405020304" pitchFamily="18" charset="0"/>
                <a:cs typeface="Times New Roman" panose="02020603050405020304" pitchFamily="18" charset="0"/>
              </a:rPr>
              <a:t>Fluturasii</a:t>
            </a:r>
            <a:r>
              <a:rPr lang="ro-RO" sz="1900" dirty="0">
                <a:latin typeface="Times New Roman" panose="02020603050405020304" pitchFamily="18" charset="0"/>
                <a:cs typeface="Times New Roman" panose="02020603050405020304" pitchFamily="18" charset="0"/>
              </a:rPr>
              <a:t>" au fost </a:t>
            </a:r>
            <a:r>
              <a:rPr lang="ro-RO" sz="1900" dirty="0" err="1">
                <a:latin typeface="Times New Roman" panose="02020603050405020304" pitchFamily="18" charset="0"/>
                <a:cs typeface="Times New Roman" panose="02020603050405020304" pitchFamily="18" charset="0"/>
              </a:rPr>
              <a:t>informati</a:t>
            </a:r>
            <a:r>
              <a:rPr lang="ro-RO" sz="1900" dirty="0">
                <a:latin typeface="Times New Roman" panose="02020603050405020304" pitchFamily="18" charset="0"/>
                <a:cs typeface="Times New Roman" panose="02020603050405020304" pitchFamily="18" charset="0"/>
              </a:rPr>
              <a:t> asupra conceptului printr-o prezentare orala </a:t>
            </a:r>
            <a:r>
              <a:rPr lang="ro-RO" sz="1900" dirty="0" err="1">
                <a:latin typeface="Times New Roman" panose="02020603050405020304" pitchFamily="18" charset="0"/>
                <a:cs typeface="Times New Roman" panose="02020603050405020304" pitchFamily="18" charset="0"/>
              </a:rPr>
              <a:t>insotita</a:t>
            </a:r>
            <a:r>
              <a:rPr lang="ro-RO" sz="1900" dirty="0">
                <a:latin typeface="Times New Roman" panose="02020603050405020304" pitchFamily="18" charset="0"/>
                <a:cs typeface="Times New Roman" panose="02020603050405020304" pitchFamily="18" charset="0"/>
              </a:rPr>
              <a:t> de imagini </a:t>
            </a:r>
            <a:r>
              <a:rPr lang="ro-RO" sz="1900" dirty="0" err="1">
                <a:latin typeface="Times New Roman" panose="02020603050405020304" pitchFamily="18" charset="0"/>
                <a:cs typeface="Times New Roman" panose="02020603050405020304" pitchFamily="18" charset="0"/>
              </a:rPr>
              <a:t>reprezentand</a:t>
            </a:r>
            <a:r>
              <a:rPr lang="ro-RO" sz="1900" dirty="0">
                <a:latin typeface="Times New Roman" panose="02020603050405020304" pitchFamily="18" charset="0"/>
                <a:cs typeface="Times New Roman" panose="02020603050405020304" pitchFamily="18" charset="0"/>
              </a:rPr>
              <a:t> drepturile si </a:t>
            </a:r>
            <a:r>
              <a:rPr lang="ro-RO" sz="1900" dirty="0" err="1">
                <a:latin typeface="Times New Roman" panose="02020603050405020304" pitchFamily="18" charset="0"/>
                <a:cs typeface="Times New Roman" panose="02020603050405020304" pitchFamily="18" charset="0"/>
              </a:rPr>
              <a:t>obligatiile</a:t>
            </a:r>
            <a:r>
              <a:rPr lang="ro-RO" sz="1900" dirty="0">
                <a:latin typeface="Times New Roman" panose="02020603050405020304" pitchFamily="18" charset="0"/>
                <a:cs typeface="Times New Roman" panose="02020603050405020304" pitchFamily="18" charset="0"/>
              </a:rPr>
              <a:t> copiilor. Evaluarea </a:t>
            </a:r>
            <a:r>
              <a:rPr lang="ro-RO" sz="1900" dirty="0" err="1">
                <a:latin typeface="Times New Roman" panose="02020603050405020304" pitchFamily="18" charset="0"/>
                <a:cs typeface="Times New Roman" panose="02020603050405020304" pitchFamily="18" charset="0"/>
              </a:rPr>
              <a:t>activitatii</a:t>
            </a:r>
            <a:r>
              <a:rPr lang="ro-RO" sz="1900" dirty="0">
                <a:latin typeface="Times New Roman" panose="02020603050405020304" pitchFamily="18" charset="0"/>
                <a:cs typeface="Times New Roman" panose="02020603050405020304" pitchFamily="18" charset="0"/>
              </a:rPr>
              <a:t> s-a realizat prin desen tematic</a:t>
            </a:r>
            <a:r>
              <a:rPr lang="ro-RO" dirty="0"/>
              <a:t>.</a:t>
            </a:r>
          </a:p>
        </p:txBody>
      </p:sp>
      <p:pic>
        <p:nvPicPr>
          <p:cNvPr id="8" name="Imagine 7">
            <a:extLst>
              <a:ext uri="{FF2B5EF4-FFF2-40B4-BE49-F238E27FC236}">
                <a16:creationId xmlns="" xmlns:a16="http://schemas.microsoft.com/office/drawing/2014/main" id="{7D372576-CE5A-4271-88FC-E61816883C1E}"/>
              </a:ext>
            </a:extLst>
          </p:cNvPr>
          <p:cNvPicPr>
            <a:picLocks noChangeAspect="1"/>
          </p:cNvPicPr>
          <p:nvPr/>
        </p:nvPicPr>
        <p:blipFill>
          <a:blip r:embed="rId3"/>
          <a:stretch>
            <a:fillRect/>
          </a:stretch>
        </p:blipFill>
        <p:spPr>
          <a:xfrm>
            <a:off x="9529236" y="3050927"/>
            <a:ext cx="1619638" cy="2879356"/>
          </a:xfrm>
          <a:prstGeom prst="rect">
            <a:avLst/>
          </a:prstGeom>
        </p:spPr>
      </p:pic>
    </p:spTree>
    <p:extLst>
      <p:ext uri="{BB962C8B-B14F-4D97-AF65-F5344CB8AC3E}">
        <p14:creationId xmlns="" xmlns:p14="http://schemas.microsoft.com/office/powerpoint/2010/main" val="16633272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ubstituent imagine 5">
            <a:extLst>
              <a:ext uri="{FF2B5EF4-FFF2-40B4-BE49-F238E27FC236}">
                <a16:creationId xmlns="" xmlns:a16="http://schemas.microsoft.com/office/drawing/2014/main" id="{EC6C26F7-CDBF-4F0D-9DF2-B9263B9B6120}"/>
              </a:ext>
            </a:extLst>
          </p:cNvPr>
          <p:cNvPicPr>
            <a:picLocks noGrp="1" noChangeAspect="1"/>
          </p:cNvPicPr>
          <p:nvPr>
            <p:ph type="pic" idx="1"/>
          </p:nvPr>
        </p:nvPicPr>
        <p:blipFill rotWithShape="1">
          <a:blip r:embed="rId2"/>
          <a:srcRect l="16250" r="16250"/>
          <a:stretch/>
        </p:blipFill>
        <p:spPr>
          <a:xfrm>
            <a:off x="6747062" y="3229"/>
            <a:ext cx="2716534" cy="3281509"/>
          </a:xfrm>
        </p:spPr>
      </p:pic>
      <p:sp>
        <p:nvSpPr>
          <p:cNvPr id="3" name="Titlu 2">
            <a:extLst>
              <a:ext uri="{FF2B5EF4-FFF2-40B4-BE49-F238E27FC236}">
                <a16:creationId xmlns="" xmlns:a16="http://schemas.microsoft.com/office/drawing/2014/main" id="{DE1F5C06-E2D1-4E15-A99B-75A9C225293B}"/>
              </a:ext>
            </a:extLst>
          </p:cNvPr>
          <p:cNvSpPr>
            <a:spLocks noGrp="1"/>
          </p:cNvSpPr>
          <p:nvPr>
            <p:ph type="title"/>
          </p:nvPr>
        </p:nvSpPr>
        <p:spPr>
          <a:xfrm>
            <a:off x="2125014" y="501217"/>
            <a:ext cx="3970986" cy="1900473"/>
          </a:xfrm>
        </p:spPr>
        <p:txBody>
          <a:bodyPr/>
          <a:lstStyle/>
          <a:p>
            <a:pPr algn="ctr"/>
            <a:r>
              <a:rPr lang="ro-RO" dirty="0"/>
              <a:t>"</a:t>
            </a:r>
            <a:r>
              <a:rPr lang="ro-RO" sz="2400" dirty="0" err="1">
                <a:latin typeface="Algerian" panose="04020705040A02060702" pitchFamily="82" charset="0"/>
              </a:rPr>
              <a:t>DiferiȚi</a:t>
            </a:r>
            <a:r>
              <a:rPr lang="ro-RO" sz="2400" dirty="0">
                <a:latin typeface="Algerian" panose="04020705040A02060702" pitchFamily="82" charset="0"/>
              </a:rPr>
              <a:t> dar egali". </a:t>
            </a:r>
            <a:br>
              <a:rPr lang="ro-RO" sz="2400" dirty="0">
                <a:latin typeface="Algerian" panose="04020705040A02060702" pitchFamily="82" charset="0"/>
              </a:rPr>
            </a:br>
            <a:r>
              <a:rPr lang="ro-RO" sz="2400" dirty="0">
                <a:latin typeface="Algerian" panose="04020705040A02060702" pitchFamily="82" charset="0"/>
              </a:rPr>
              <a:t>PROF.MIROȘ LARISA </a:t>
            </a:r>
            <a:br>
              <a:rPr lang="ro-RO" sz="2400" dirty="0">
                <a:latin typeface="Algerian" panose="04020705040A02060702" pitchFamily="82" charset="0"/>
              </a:rPr>
            </a:br>
            <a:r>
              <a:rPr lang="ro-RO" sz="2400" dirty="0" err="1">
                <a:latin typeface="Algerian" panose="04020705040A02060702" pitchFamily="82" charset="0"/>
              </a:rPr>
              <a:t>prof.DÎMBU</a:t>
            </a:r>
            <a:r>
              <a:rPr lang="ro-RO" sz="2400" dirty="0">
                <a:latin typeface="Algerian" panose="04020705040A02060702" pitchFamily="82" charset="0"/>
              </a:rPr>
              <a:t> ANA MARIA</a:t>
            </a:r>
          </a:p>
        </p:txBody>
      </p:sp>
      <p:sp>
        <p:nvSpPr>
          <p:cNvPr id="4" name="Substituent text 3">
            <a:extLst>
              <a:ext uri="{FF2B5EF4-FFF2-40B4-BE49-F238E27FC236}">
                <a16:creationId xmlns="" xmlns:a16="http://schemas.microsoft.com/office/drawing/2014/main" id="{633B1CDB-005C-41F0-8A28-09D2C7B07135}"/>
              </a:ext>
            </a:extLst>
          </p:cNvPr>
          <p:cNvSpPr>
            <a:spLocks noGrp="1"/>
          </p:cNvSpPr>
          <p:nvPr>
            <p:ph type="body" sz="half" idx="2"/>
          </p:nvPr>
        </p:nvSpPr>
        <p:spPr/>
        <p:txBody>
          <a:bodyPr>
            <a:normAutofit/>
          </a:bodyPr>
          <a:lstStyle/>
          <a:p>
            <a:r>
              <a:rPr lang="ro-RO" sz="1600" dirty="0">
                <a:latin typeface="Times New Roman" panose="02020603050405020304" pitchFamily="18" charset="0"/>
                <a:cs typeface="Times New Roman" panose="02020603050405020304" pitchFamily="18" charset="0"/>
              </a:rPr>
              <a:t>"Diferiți dar egali". Copiii au ascultat "Povestea prieteniei", au dansat "Dansul prieteniei" și au desfășurat diferite activități legate de această temă, împreună cu părinții sau frații lor mai mari</a:t>
            </a:r>
            <a:r>
              <a:rPr lang="ro-RO" sz="1600" dirty="0"/>
              <a:t>.</a:t>
            </a:r>
          </a:p>
        </p:txBody>
      </p:sp>
      <p:pic>
        <p:nvPicPr>
          <p:cNvPr id="8" name="Imagine 7">
            <a:extLst>
              <a:ext uri="{FF2B5EF4-FFF2-40B4-BE49-F238E27FC236}">
                <a16:creationId xmlns="" xmlns:a16="http://schemas.microsoft.com/office/drawing/2014/main" id="{2771DBF5-FFD5-43B4-8236-458E38668764}"/>
              </a:ext>
            </a:extLst>
          </p:cNvPr>
          <p:cNvPicPr>
            <a:picLocks noChangeAspect="1"/>
          </p:cNvPicPr>
          <p:nvPr/>
        </p:nvPicPr>
        <p:blipFill>
          <a:blip r:embed="rId3"/>
          <a:stretch>
            <a:fillRect/>
          </a:stretch>
        </p:blipFill>
        <p:spPr>
          <a:xfrm>
            <a:off x="8006700" y="3284738"/>
            <a:ext cx="3281509" cy="3281509"/>
          </a:xfrm>
          <a:prstGeom prst="rect">
            <a:avLst/>
          </a:prstGeom>
        </p:spPr>
      </p:pic>
    </p:spTree>
    <p:extLst>
      <p:ext uri="{BB962C8B-B14F-4D97-AF65-F5344CB8AC3E}">
        <p14:creationId xmlns="" xmlns:p14="http://schemas.microsoft.com/office/powerpoint/2010/main" val="18118526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u 2">
            <a:extLst>
              <a:ext uri="{FF2B5EF4-FFF2-40B4-BE49-F238E27FC236}">
                <a16:creationId xmlns="" xmlns:a16="http://schemas.microsoft.com/office/drawing/2014/main" id="{0F0BD89A-4872-4483-8C1A-FDD354AFA223}"/>
              </a:ext>
            </a:extLst>
          </p:cNvPr>
          <p:cNvSpPr>
            <a:spLocks noGrp="1"/>
          </p:cNvSpPr>
          <p:nvPr>
            <p:ph type="title"/>
          </p:nvPr>
        </p:nvSpPr>
        <p:spPr/>
        <p:txBody>
          <a:bodyPr>
            <a:normAutofit fontScale="90000"/>
          </a:bodyPr>
          <a:lstStyle/>
          <a:p>
            <a:r>
              <a:rPr lang="ro-RO" dirty="0">
                <a:latin typeface="Algerian" panose="04020705040A02060702" pitchFamily="82" charset="0"/>
                <a:cs typeface="Times New Roman" panose="02020603050405020304" pitchFamily="18" charset="0"/>
              </a:rPr>
              <a:t>Prietenii animalelor</a:t>
            </a:r>
            <a:br>
              <a:rPr lang="ro-RO" dirty="0">
                <a:latin typeface="Algerian" panose="04020705040A02060702" pitchFamily="82" charset="0"/>
                <a:cs typeface="Times New Roman" panose="02020603050405020304" pitchFamily="18" charset="0"/>
              </a:rPr>
            </a:br>
            <a:r>
              <a:rPr lang="ro-RO" dirty="0" err="1">
                <a:latin typeface="Algerian" panose="04020705040A02060702" pitchFamily="82" charset="0"/>
                <a:cs typeface="Times New Roman" panose="02020603050405020304" pitchFamily="18" charset="0"/>
              </a:rPr>
              <a:t>Prof.BEREHOLSCHI</a:t>
            </a:r>
            <a:r>
              <a:rPr lang="ro-RO" dirty="0">
                <a:latin typeface="Algerian" panose="04020705040A02060702" pitchFamily="82" charset="0"/>
                <a:cs typeface="Times New Roman" panose="02020603050405020304" pitchFamily="18" charset="0"/>
              </a:rPr>
              <a:t> ANIȘOARA</a:t>
            </a:r>
            <a:br>
              <a:rPr lang="ro-RO" dirty="0">
                <a:latin typeface="Algerian" panose="04020705040A02060702" pitchFamily="82" charset="0"/>
                <a:cs typeface="Times New Roman" panose="02020603050405020304" pitchFamily="18" charset="0"/>
              </a:rPr>
            </a:br>
            <a:r>
              <a:rPr lang="ro-RO" dirty="0">
                <a:latin typeface="Algerian" panose="04020705040A02060702" pitchFamily="82" charset="0"/>
                <a:cs typeface="Times New Roman" panose="02020603050405020304" pitchFamily="18" charset="0"/>
              </a:rPr>
              <a:t>NEMEȘ MIHAELA</a:t>
            </a:r>
          </a:p>
        </p:txBody>
      </p:sp>
      <p:pic>
        <p:nvPicPr>
          <p:cNvPr id="5" name="Substituent imagine 4">
            <a:extLst>
              <a:ext uri="{FF2B5EF4-FFF2-40B4-BE49-F238E27FC236}">
                <a16:creationId xmlns="" xmlns:a16="http://schemas.microsoft.com/office/drawing/2014/main" id="{FEA512F2-7C22-4BFA-A49D-FD0ABF62F3E5}"/>
              </a:ext>
            </a:extLst>
          </p:cNvPr>
          <p:cNvPicPr>
            <a:picLocks noGrp="1" noChangeAspect="1"/>
          </p:cNvPicPr>
          <p:nvPr>
            <p:ph type="pic" idx="4294967295"/>
          </p:nvPr>
        </p:nvPicPr>
        <p:blipFill>
          <a:blip r:embed="rId2"/>
          <a:srcRect l="5040" r="5040"/>
          <a:stretch>
            <a:fillRect/>
          </a:stretch>
        </p:blipFill>
        <p:spPr>
          <a:xfrm>
            <a:off x="9098527" y="3868719"/>
            <a:ext cx="1471612" cy="2181225"/>
          </a:xfrm>
          <a:prstGeom prst="rect">
            <a:avLst/>
          </a:prstGeom>
        </p:spPr>
      </p:pic>
      <p:pic>
        <p:nvPicPr>
          <p:cNvPr id="7" name="Imagine 6">
            <a:extLst>
              <a:ext uri="{FF2B5EF4-FFF2-40B4-BE49-F238E27FC236}">
                <a16:creationId xmlns="" xmlns:a16="http://schemas.microsoft.com/office/drawing/2014/main" id="{A6ED4B27-C4D0-407E-B10C-7F5E66D5E407}"/>
              </a:ext>
            </a:extLst>
          </p:cNvPr>
          <p:cNvPicPr>
            <a:picLocks noChangeAspect="1"/>
          </p:cNvPicPr>
          <p:nvPr/>
        </p:nvPicPr>
        <p:blipFill>
          <a:blip r:embed="rId3"/>
          <a:stretch>
            <a:fillRect/>
          </a:stretch>
        </p:blipFill>
        <p:spPr>
          <a:xfrm>
            <a:off x="2900305" y="2430493"/>
            <a:ext cx="2667000" cy="2667000"/>
          </a:xfrm>
          <a:prstGeom prst="rect">
            <a:avLst/>
          </a:prstGeom>
        </p:spPr>
      </p:pic>
      <p:pic>
        <p:nvPicPr>
          <p:cNvPr id="6" name="Imagine 5">
            <a:extLst>
              <a:ext uri="{FF2B5EF4-FFF2-40B4-BE49-F238E27FC236}">
                <a16:creationId xmlns="" xmlns:a16="http://schemas.microsoft.com/office/drawing/2014/main" id="{7D617E68-FBEC-47F6-8449-F7E5C851C18E}"/>
              </a:ext>
            </a:extLst>
          </p:cNvPr>
          <p:cNvPicPr>
            <a:picLocks noChangeAspect="1"/>
          </p:cNvPicPr>
          <p:nvPr/>
        </p:nvPicPr>
        <p:blipFill>
          <a:blip r:embed="rId4"/>
          <a:stretch>
            <a:fillRect/>
          </a:stretch>
        </p:blipFill>
        <p:spPr>
          <a:xfrm>
            <a:off x="5999416" y="2173040"/>
            <a:ext cx="2667000" cy="3571875"/>
          </a:xfrm>
          <a:prstGeom prst="rect">
            <a:avLst/>
          </a:prstGeom>
        </p:spPr>
      </p:pic>
      <p:pic>
        <p:nvPicPr>
          <p:cNvPr id="8" name="Imagine 7">
            <a:extLst>
              <a:ext uri="{FF2B5EF4-FFF2-40B4-BE49-F238E27FC236}">
                <a16:creationId xmlns="" xmlns:a16="http://schemas.microsoft.com/office/drawing/2014/main" id="{A76B2EEB-BCDC-4187-AB21-0CA7B5B7DA20}"/>
              </a:ext>
            </a:extLst>
          </p:cNvPr>
          <p:cNvPicPr>
            <a:picLocks noChangeAspect="1"/>
          </p:cNvPicPr>
          <p:nvPr/>
        </p:nvPicPr>
        <p:blipFill>
          <a:blip r:embed="rId5"/>
          <a:stretch>
            <a:fillRect/>
          </a:stretch>
        </p:blipFill>
        <p:spPr>
          <a:xfrm>
            <a:off x="1333266" y="226988"/>
            <a:ext cx="1898205" cy="2955937"/>
          </a:xfrm>
          <a:prstGeom prst="rect">
            <a:avLst/>
          </a:prstGeom>
        </p:spPr>
      </p:pic>
    </p:spTree>
    <p:extLst>
      <p:ext uri="{BB962C8B-B14F-4D97-AF65-F5344CB8AC3E}">
        <p14:creationId xmlns="" xmlns:p14="http://schemas.microsoft.com/office/powerpoint/2010/main" val="33462117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ubstituent imagine 6">
            <a:extLst>
              <a:ext uri="{FF2B5EF4-FFF2-40B4-BE49-F238E27FC236}">
                <a16:creationId xmlns="" xmlns:a16="http://schemas.microsoft.com/office/drawing/2014/main" id="{BCEEF214-F961-4D7E-9D68-5366D81C21F6}"/>
              </a:ext>
            </a:extLst>
          </p:cNvPr>
          <p:cNvPicPr>
            <a:picLocks noGrp="1" noChangeAspect="1"/>
          </p:cNvPicPr>
          <p:nvPr>
            <p:ph type="pic" idx="1"/>
          </p:nvPr>
        </p:nvPicPr>
        <p:blipFill rotWithShape="1">
          <a:blip r:embed="rId2"/>
          <a:srcRect l="5000" r="5000"/>
          <a:stretch/>
        </p:blipFill>
        <p:spPr>
          <a:xfrm>
            <a:off x="6995266" y="120668"/>
            <a:ext cx="1986740" cy="2942948"/>
          </a:xfrm>
        </p:spPr>
      </p:pic>
      <p:sp>
        <p:nvSpPr>
          <p:cNvPr id="3" name="Titlu 2">
            <a:extLst>
              <a:ext uri="{FF2B5EF4-FFF2-40B4-BE49-F238E27FC236}">
                <a16:creationId xmlns="" xmlns:a16="http://schemas.microsoft.com/office/drawing/2014/main" id="{CF86610E-4845-49E2-9AA2-6DD1E534A7FE}"/>
              </a:ext>
            </a:extLst>
          </p:cNvPr>
          <p:cNvSpPr>
            <a:spLocks noGrp="1"/>
          </p:cNvSpPr>
          <p:nvPr>
            <p:ph type="title"/>
          </p:nvPr>
        </p:nvSpPr>
        <p:spPr>
          <a:xfrm>
            <a:off x="1891342" y="326339"/>
            <a:ext cx="3970986" cy="3349016"/>
          </a:xfrm>
        </p:spPr>
        <p:txBody>
          <a:bodyPr>
            <a:normAutofit fontScale="90000"/>
          </a:bodyPr>
          <a:lstStyle/>
          <a:p>
            <a:r>
              <a:rPr lang="ro-RO" sz="2700" dirty="0">
                <a:latin typeface="Algerian" panose="04020705040A02060702" pitchFamily="82" charset="0"/>
              </a:rPr>
              <a:t>,, Schimbarea depinde de noi,,</a:t>
            </a:r>
            <a:br>
              <a:rPr lang="ro-RO" sz="2700" dirty="0">
                <a:latin typeface="Algerian" panose="04020705040A02060702" pitchFamily="82" charset="0"/>
              </a:rPr>
            </a:br>
            <a:r>
              <a:rPr lang="ro-RO" sz="2700" dirty="0">
                <a:latin typeface="Algerian" panose="04020705040A02060702" pitchFamily="82" charset="0"/>
              </a:rPr>
              <a:t/>
            </a:r>
            <a:br>
              <a:rPr lang="ro-RO" sz="2700" dirty="0">
                <a:latin typeface="Algerian" panose="04020705040A02060702" pitchFamily="82" charset="0"/>
              </a:rPr>
            </a:br>
            <a:r>
              <a:rPr lang="ro-RO" sz="2700" dirty="0">
                <a:latin typeface="Algerian" panose="04020705040A02060702" pitchFamily="82" charset="0"/>
              </a:rPr>
              <a:t>PROF.SOFRON ARETA GABRIELA</a:t>
            </a:r>
            <a:br>
              <a:rPr lang="ro-RO" sz="2700" dirty="0">
                <a:latin typeface="Algerian" panose="04020705040A02060702" pitchFamily="82" charset="0"/>
              </a:rPr>
            </a:br>
            <a:r>
              <a:rPr lang="ro-RO" sz="2700" dirty="0">
                <a:latin typeface="Algerian" panose="04020705040A02060702" pitchFamily="82" charset="0"/>
              </a:rPr>
              <a:t>PROF.NEDELEA DUMITRIȚA ALEXANDRA</a:t>
            </a:r>
            <a:br>
              <a:rPr lang="ro-RO" sz="2700" dirty="0">
                <a:latin typeface="Algerian" panose="04020705040A02060702" pitchFamily="82" charset="0"/>
              </a:rPr>
            </a:br>
            <a:r>
              <a:rPr lang="ro-RO" sz="2700" dirty="0">
                <a:latin typeface="Algerian" panose="04020705040A02060702" pitchFamily="82" charset="0"/>
              </a:rPr>
              <a:t>       </a:t>
            </a:r>
            <a:r>
              <a:rPr lang="ro-RO" sz="2700" dirty="0"/>
              <a:t/>
            </a:r>
            <a:br>
              <a:rPr lang="ro-RO" sz="2700" dirty="0"/>
            </a:br>
            <a:r>
              <a:rPr lang="ro-RO" dirty="0"/>
              <a:t/>
            </a:r>
            <a:br>
              <a:rPr lang="ro-RO" dirty="0"/>
            </a:br>
            <a:endParaRPr lang="ro-RO" dirty="0"/>
          </a:p>
        </p:txBody>
      </p:sp>
      <p:sp>
        <p:nvSpPr>
          <p:cNvPr id="4" name="Substituent text 3">
            <a:extLst>
              <a:ext uri="{FF2B5EF4-FFF2-40B4-BE49-F238E27FC236}">
                <a16:creationId xmlns="" xmlns:a16="http://schemas.microsoft.com/office/drawing/2014/main" id="{5A78E623-1A42-4EC6-9B8C-3E87360B35B2}"/>
              </a:ext>
            </a:extLst>
          </p:cNvPr>
          <p:cNvSpPr>
            <a:spLocks noGrp="1"/>
          </p:cNvSpPr>
          <p:nvPr>
            <p:ph type="body" sz="half" idx="2"/>
          </p:nvPr>
        </p:nvSpPr>
        <p:spPr>
          <a:xfrm>
            <a:off x="1083076" y="2432482"/>
            <a:ext cx="7723574" cy="4296791"/>
          </a:xfrm>
        </p:spPr>
        <p:txBody>
          <a:bodyPr>
            <a:normAutofit fontScale="25000" lnSpcReduction="20000"/>
          </a:bodyPr>
          <a:lstStyle/>
          <a:p>
            <a:r>
              <a:rPr lang="ro-RO" dirty="0"/>
              <a:t>•</a:t>
            </a:r>
            <a:r>
              <a:rPr lang="ro-RO" sz="4000" dirty="0"/>
              <a:t>	</a:t>
            </a:r>
            <a:r>
              <a:rPr lang="ro-RO" sz="6400" b="1" i="1" dirty="0">
                <a:latin typeface="Times New Roman" panose="02020603050405020304" pitchFamily="18" charset="0"/>
                <a:cs typeface="Times New Roman" panose="02020603050405020304" pitchFamily="18" charset="0"/>
              </a:rPr>
              <a:t>Respect</a:t>
            </a:r>
            <a:r>
              <a:rPr lang="ro-RO" sz="6400" b="1" dirty="0">
                <a:latin typeface="Times New Roman" panose="02020603050405020304" pitchFamily="18" charset="0"/>
                <a:cs typeface="Times New Roman" panose="02020603050405020304" pitchFamily="18" charset="0"/>
              </a:rPr>
              <a:t> – pentru sine, pentru ceilalți, pentru muncă și pentru valorile naționale și europene</a:t>
            </a:r>
          </a:p>
          <a:p>
            <a:r>
              <a:rPr lang="ro-RO" sz="6400" b="1" dirty="0">
                <a:latin typeface="Times New Roman" panose="02020603050405020304" pitchFamily="18" charset="0"/>
                <a:cs typeface="Times New Roman" panose="02020603050405020304" pitchFamily="18" charset="0"/>
              </a:rPr>
              <a:t>•	</a:t>
            </a:r>
            <a:r>
              <a:rPr lang="ro-RO" sz="6400" b="1" i="1" dirty="0">
                <a:latin typeface="Times New Roman" panose="02020603050405020304" pitchFamily="18" charset="0"/>
                <a:cs typeface="Times New Roman" panose="02020603050405020304" pitchFamily="18" charset="0"/>
              </a:rPr>
              <a:t>Demnitate</a:t>
            </a:r>
            <a:r>
              <a:rPr lang="ro-RO" sz="6400" b="1" dirty="0">
                <a:latin typeface="Times New Roman" panose="02020603050405020304" pitchFamily="18" charset="0"/>
                <a:cs typeface="Times New Roman" panose="02020603050405020304" pitchFamily="18" charset="0"/>
              </a:rPr>
              <a:t> – curajul și abilitatea de a-și susține propriul sistem de valori</a:t>
            </a:r>
          </a:p>
          <a:p>
            <a:r>
              <a:rPr lang="ro-RO" sz="6400" b="1" dirty="0">
                <a:latin typeface="Times New Roman" panose="02020603050405020304" pitchFamily="18" charset="0"/>
                <a:cs typeface="Times New Roman" panose="02020603050405020304" pitchFamily="18" charset="0"/>
              </a:rPr>
              <a:t>•	</a:t>
            </a:r>
            <a:r>
              <a:rPr lang="ro-RO" sz="6400" b="1" i="1" dirty="0">
                <a:latin typeface="Times New Roman" panose="02020603050405020304" pitchFamily="18" charset="0"/>
                <a:cs typeface="Times New Roman" panose="02020603050405020304" pitchFamily="18" charset="0"/>
              </a:rPr>
              <a:t>Responsabilitate </a:t>
            </a:r>
            <a:r>
              <a:rPr lang="ro-RO" sz="6400" b="1" dirty="0">
                <a:latin typeface="Times New Roman" panose="02020603050405020304" pitchFamily="18" charset="0"/>
                <a:cs typeface="Times New Roman" panose="02020603050405020304" pitchFamily="18" charset="0"/>
              </a:rPr>
              <a:t>– capacitatea de a-și asuma cu perseverență drepturile și obligațiile care derivă din statutul de membru al comunității noastre școlare și sociale</a:t>
            </a:r>
          </a:p>
          <a:p>
            <a:r>
              <a:rPr lang="ro-RO" sz="6400" b="1" dirty="0">
                <a:latin typeface="Times New Roman" panose="02020603050405020304" pitchFamily="18" charset="0"/>
                <a:cs typeface="Times New Roman" panose="02020603050405020304" pitchFamily="18" charset="0"/>
              </a:rPr>
              <a:t>•	</a:t>
            </a:r>
            <a:r>
              <a:rPr lang="ro-RO" sz="6400" b="1" i="1" dirty="0">
                <a:latin typeface="Times New Roman" panose="02020603050405020304" pitchFamily="18" charset="0"/>
                <a:cs typeface="Times New Roman" panose="02020603050405020304" pitchFamily="18" charset="0"/>
              </a:rPr>
              <a:t>Toleranță</a:t>
            </a:r>
            <a:r>
              <a:rPr lang="ro-RO" sz="6400" b="1" dirty="0">
                <a:latin typeface="Times New Roman" panose="02020603050405020304" pitchFamily="18" charset="0"/>
                <a:cs typeface="Times New Roman" panose="02020603050405020304" pitchFamily="18" charset="0"/>
              </a:rPr>
              <a:t> – acceptarea conștientă a diferențelor individuale și de grup și a necesității șanselor egale pentru toți</a:t>
            </a:r>
          </a:p>
          <a:p>
            <a:r>
              <a:rPr lang="ro-RO" sz="6400" b="1" dirty="0">
                <a:latin typeface="Times New Roman" panose="02020603050405020304" pitchFamily="18" charset="0"/>
                <a:cs typeface="Times New Roman" panose="02020603050405020304" pitchFamily="18" charset="0"/>
              </a:rPr>
              <a:t>•	</a:t>
            </a:r>
            <a:r>
              <a:rPr lang="ro-RO" sz="6400" b="1" i="1" dirty="0">
                <a:latin typeface="Times New Roman" panose="02020603050405020304" pitchFamily="18" charset="0"/>
                <a:cs typeface="Times New Roman" panose="02020603050405020304" pitchFamily="18" charset="0"/>
              </a:rPr>
              <a:t>Disciplină</a:t>
            </a:r>
            <a:r>
              <a:rPr lang="ro-RO" sz="6400" b="1" dirty="0">
                <a:latin typeface="Times New Roman" panose="02020603050405020304" pitchFamily="18" charset="0"/>
                <a:cs typeface="Times New Roman" panose="02020603050405020304" pitchFamily="18" charset="0"/>
              </a:rPr>
              <a:t> – ordine, punctualitate și respectarea autorității</a:t>
            </a:r>
          </a:p>
          <a:p>
            <a:r>
              <a:rPr lang="ro-RO" sz="6400" b="1" dirty="0">
                <a:latin typeface="Times New Roman" panose="02020603050405020304" pitchFamily="18" charset="0"/>
                <a:cs typeface="Times New Roman" panose="02020603050405020304" pitchFamily="18" charset="0"/>
              </a:rPr>
              <a:t>•	</a:t>
            </a:r>
            <a:r>
              <a:rPr lang="ro-RO" sz="6400" b="1" i="1" dirty="0">
                <a:latin typeface="Times New Roman" panose="02020603050405020304" pitchFamily="18" charset="0"/>
                <a:cs typeface="Times New Roman" panose="02020603050405020304" pitchFamily="18" charset="0"/>
              </a:rPr>
              <a:t>Cooperare</a:t>
            </a:r>
            <a:r>
              <a:rPr lang="ro-RO" sz="6400" b="1" dirty="0">
                <a:latin typeface="Times New Roman" panose="02020603050405020304" pitchFamily="18" charset="0"/>
                <a:cs typeface="Times New Roman" panose="02020603050405020304" pitchFamily="18" charset="0"/>
              </a:rPr>
              <a:t> – cu partenerii educaționali ai societății (familie, instituții publice, agenți economici etc.)</a:t>
            </a:r>
          </a:p>
          <a:p>
            <a:r>
              <a:rPr lang="ro-RO" sz="6400" b="1" dirty="0">
                <a:latin typeface="Times New Roman" panose="02020603050405020304" pitchFamily="18" charset="0"/>
                <a:cs typeface="Times New Roman" panose="02020603050405020304" pitchFamily="18" charset="0"/>
              </a:rPr>
              <a:t>•	</a:t>
            </a:r>
            <a:r>
              <a:rPr lang="ro-RO" sz="6400" b="1" i="1" dirty="0">
                <a:latin typeface="Times New Roman" panose="02020603050405020304" pitchFamily="18" charset="0"/>
                <a:cs typeface="Times New Roman" panose="02020603050405020304" pitchFamily="18" charset="0"/>
              </a:rPr>
              <a:t>Patriotism </a:t>
            </a:r>
            <a:r>
              <a:rPr lang="ro-RO" sz="6400" b="1" dirty="0">
                <a:latin typeface="Times New Roman" panose="02020603050405020304" pitchFamily="18" charset="0"/>
                <a:cs typeface="Times New Roman" panose="02020603050405020304" pitchFamily="18" charset="0"/>
              </a:rPr>
              <a:t>– cunoașterea, asumarea și promovarea valorilor naționale</a:t>
            </a:r>
          </a:p>
          <a:p>
            <a:endParaRPr lang="ro-RO" sz="4000" dirty="0"/>
          </a:p>
          <a:p>
            <a:endParaRPr lang="ro-RO" dirty="0"/>
          </a:p>
        </p:txBody>
      </p:sp>
      <p:pic>
        <p:nvPicPr>
          <p:cNvPr id="9" name="Imagine 8">
            <a:extLst>
              <a:ext uri="{FF2B5EF4-FFF2-40B4-BE49-F238E27FC236}">
                <a16:creationId xmlns="" xmlns:a16="http://schemas.microsoft.com/office/drawing/2014/main" id="{59D7AC65-221A-4DB0-A731-13038229A606}"/>
              </a:ext>
            </a:extLst>
          </p:cNvPr>
          <p:cNvPicPr>
            <a:picLocks noChangeAspect="1"/>
          </p:cNvPicPr>
          <p:nvPr/>
        </p:nvPicPr>
        <p:blipFill>
          <a:blip r:embed="rId3"/>
          <a:stretch>
            <a:fillRect/>
          </a:stretch>
        </p:blipFill>
        <p:spPr>
          <a:xfrm>
            <a:off x="8492525" y="122477"/>
            <a:ext cx="2386984" cy="3182645"/>
          </a:xfrm>
          <a:prstGeom prst="rect">
            <a:avLst/>
          </a:prstGeom>
        </p:spPr>
      </p:pic>
      <p:pic>
        <p:nvPicPr>
          <p:cNvPr id="11" name="Imagine 10">
            <a:extLst>
              <a:ext uri="{FF2B5EF4-FFF2-40B4-BE49-F238E27FC236}">
                <a16:creationId xmlns="" xmlns:a16="http://schemas.microsoft.com/office/drawing/2014/main" id="{2749179F-58DD-434A-A254-D2BF6AB48DB1}"/>
              </a:ext>
            </a:extLst>
          </p:cNvPr>
          <p:cNvPicPr>
            <a:picLocks noChangeAspect="1"/>
          </p:cNvPicPr>
          <p:nvPr/>
        </p:nvPicPr>
        <p:blipFill>
          <a:blip r:embed="rId4"/>
          <a:stretch>
            <a:fillRect/>
          </a:stretch>
        </p:blipFill>
        <p:spPr>
          <a:xfrm>
            <a:off x="8686667" y="3552879"/>
            <a:ext cx="2207211" cy="2942948"/>
          </a:xfrm>
          <a:prstGeom prst="rect">
            <a:avLst/>
          </a:prstGeom>
        </p:spPr>
      </p:pic>
    </p:spTree>
    <p:extLst>
      <p:ext uri="{BB962C8B-B14F-4D97-AF65-F5344CB8AC3E}">
        <p14:creationId xmlns="" xmlns:p14="http://schemas.microsoft.com/office/powerpoint/2010/main" val="31398455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ubstituent imagine 5">
            <a:extLst>
              <a:ext uri="{FF2B5EF4-FFF2-40B4-BE49-F238E27FC236}">
                <a16:creationId xmlns="" xmlns:a16="http://schemas.microsoft.com/office/drawing/2014/main" id="{EFEEF48C-CED6-4512-97D4-EB7A1EEB8289}"/>
              </a:ext>
            </a:extLst>
          </p:cNvPr>
          <p:cNvPicPr>
            <a:picLocks noGrp="1" noChangeAspect="1"/>
          </p:cNvPicPr>
          <p:nvPr>
            <p:ph type="pic" idx="1"/>
          </p:nvPr>
        </p:nvPicPr>
        <p:blipFill rotWithShape="1">
          <a:blip r:embed="rId2"/>
          <a:srcRect l="5028" r="5028"/>
          <a:stretch/>
        </p:blipFill>
        <p:spPr>
          <a:xfrm>
            <a:off x="7341728" y="-394151"/>
            <a:ext cx="2414831" cy="3577076"/>
          </a:xfrm>
        </p:spPr>
      </p:pic>
      <p:sp>
        <p:nvSpPr>
          <p:cNvPr id="3" name="Titlu 2">
            <a:extLst>
              <a:ext uri="{FF2B5EF4-FFF2-40B4-BE49-F238E27FC236}">
                <a16:creationId xmlns="" xmlns:a16="http://schemas.microsoft.com/office/drawing/2014/main" id="{A0A25E41-8892-4A5F-8E13-91F9D475BCE6}"/>
              </a:ext>
            </a:extLst>
          </p:cNvPr>
          <p:cNvSpPr>
            <a:spLocks noGrp="1"/>
          </p:cNvSpPr>
          <p:nvPr>
            <p:ph type="title"/>
          </p:nvPr>
        </p:nvSpPr>
        <p:spPr/>
        <p:txBody>
          <a:bodyPr>
            <a:normAutofit/>
          </a:bodyPr>
          <a:lstStyle/>
          <a:p>
            <a:r>
              <a:rPr lang="ro-RO" sz="2400" dirty="0">
                <a:latin typeface="Algerian" panose="04020705040A02060702" pitchFamily="82" charset="0"/>
              </a:rPr>
              <a:t>„</a:t>
            </a:r>
            <a:r>
              <a:rPr lang="ro-RO" sz="2400" dirty="0" err="1">
                <a:latin typeface="Algerian" panose="04020705040A02060702" pitchFamily="82" charset="0"/>
              </a:rPr>
              <a:t>ÎmpreunĂ</a:t>
            </a:r>
            <a:r>
              <a:rPr lang="ro-RO" sz="2400" dirty="0">
                <a:latin typeface="Algerian" panose="04020705040A02060702" pitchFamily="82" charset="0"/>
              </a:rPr>
              <a:t> pentru pace!,,</a:t>
            </a:r>
            <a:br>
              <a:rPr lang="ro-RO" sz="2400" dirty="0">
                <a:latin typeface="Algerian" panose="04020705040A02060702" pitchFamily="82" charset="0"/>
              </a:rPr>
            </a:br>
            <a:r>
              <a:rPr lang="ro-RO" sz="2400" dirty="0">
                <a:latin typeface="Algerian" panose="04020705040A02060702" pitchFamily="82" charset="0"/>
              </a:rPr>
              <a:t>PROF.RUSCAN MAGDALENA</a:t>
            </a:r>
            <a:br>
              <a:rPr lang="ro-RO" sz="2400" dirty="0">
                <a:latin typeface="Algerian" panose="04020705040A02060702" pitchFamily="82" charset="0"/>
              </a:rPr>
            </a:br>
            <a:r>
              <a:rPr lang="ro-RO" sz="2400" dirty="0">
                <a:latin typeface="Algerian" panose="04020705040A02060702" pitchFamily="82" charset="0"/>
              </a:rPr>
              <a:t>PROF.GROZA DANIELA</a:t>
            </a:r>
          </a:p>
        </p:txBody>
      </p:sp>
      <p:sp>
        <p:nvSpPr>
          <p:cNvPr id="4" name="Substituent text 3">
            <a:extLst>
              <a:ext uri="{FF2B5EF4-FFF2-40B4-BE49-F238E27FC236}">
                <a16:creationId xmlns="" xmlns:a16="http://schemas.microsoft.com/office/drawing/2014/main" id="{65A6652B-7F0D-4ED4-8C79-4426E8F376DB}"/>
              </a:ext>
            </a:extLst>
          </p:cNvPr>
          <p:cNvSpPr>
            <a:spLocks noGrp="1"/>
          </p:cNvSpPr>
          <p:nvPr>
            <p:ph type="body" sz="half" idx="2"/>
          </p:nvPr>
        </p:nvSpPr>
        <p:spPr/>
        <p:txBody>
          <a:bodyPr>
            <a:normAutofit/>
          </a:bodyPr>
          <a:lstStyle/>
          <a:p>
            <a:r>
              <a:rPr lang="ro-RO" dirty="0"/>
              <a:t> </a:t>
            </a:r>
            <a:r>
              <a:rPr lang="ro-RO" sz="1600" dirty="0">
                <a:latin typeface="Times New Roman" panose="02020603050405020304" pitchFamily="18" charset="0"/>
                <a:cs typeface="Times New Roman" panose="02020603050405020304" pitchFamily="18" charset="0"/>
              </a:rPr>
              <a:t>Această activitate s-a realizat prin  observarea unor imagini care fac referire la </a:t>
            </a:r>
            <a:r>
              <a:rPr lang="ro-RO" sz="1600" dirty="0" err="1">
                <a:latin typeface="Times New Roman" panose="02020603050405020304" pitchFamily="18" charset="0"/>
                <a:cs typeface="Times New Roman" panose="02020603050405020304" pitchFamily="18" charset="0"/>
              </a:rPr>
              <a:t>educatia</a:t>
            </a:r>
            <a:r>
              <a:rPr lang="ro-RO" sz="1600" dirty="0">
                <a:latin typeface="Times New Roman" panose="02020603050405020304" pitchFamily="18" charset="0"/>
                <a:cs typeface="Times New Roman" panose="02020603050405020304" pitchFamily="18" charset="0"/>
              </a:rPr>
              <a:t> globală .În evaluare copii au realizat un desen liber pentru tema propusă </a:t>
            </a:r>
            <a:r>
              <a:rPr lang="ro-RO" dirty="0"/>
              <a:t>.</a:t>
            </a:r>
          </a:p>
        </p:txBody>
      </p:sp>
      <p:pic>
        <p:nvPicPr>
          <p:cNvPr id="8" name="Imagine 7">
            <a:extLst>
              <a:ext uri="{FF2B5EF4-FFF2-40B4-BE49-F238E27FC236}">
                <a16:creationId xmlns="" xmlns:a16="http://schemas.microsoft.com/office/drawing/2014/main" id="{1AF5BDD3-F5EC-4FF7-A497-4233546A5202}"/>
              </a:ext>
            </a:extLst>
          </p:cNvPr>
          <p:cNvPicPr>
            <a:picLocks noChangeAspect="1"/>
          </p:cNvPicPr>
          <p:nvPr/>
        </p:nvPicPr>
        <p:blipFill>
          <a:blip r:embed="rId3"/>
          <a:stretch>
            <a:fillRect/>
          </a:stretch>
        </p:blipFill>
        <p:spPr>
          <a:xfrm rot="16200000">
            <a:off x="7075318" y="2778711"/>
            <a:ext cx="3524620" cy="4699493"/>
          </a:xfrm>
          <a:prstGeom prst="rect">
            <a:avLst/>
          </a:prstGeom>
        </p:spPr>
      </p:pic>
    </p:spTree>
    <p:extLst>
      <p:ext uri="{BB962C8B-B14F-4D97-AF65-F5344CB8AC3E}">
        <p14:creationId xmlns="" xmlns:p14="http://schemas.microsoft.com/office/powerpoint/2010/main" val="19088350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ubstituent imagine 4">
            <a:extLst>
              <a:ext uri="{FF2B5EF4-FFF2-40B4-BE49-F238E27FC236}">
                <a16:creationId xmlns="" xmlns:a16="http://schemas.microsoft.com/office/drawing/2014/main" id="{5BAB67BA-4884-4607-A36E-789B3D0CC021}"/>
              </a:ext>
            </a:extLst>
          </p:cNvPr>
          <p:cNvPicPr>
            <a:picLocks noGrp="1" noChangeAspect="1"/>
          </p:cNvPicPr>
          <p:nvPr>
            <p:ph type="pic" idx="1"/>
          </p:nvPr>
        </p:nvPicPr>
        <p:blipFill>
          <a:blip r:embed="rId2"/>
          <a:srcRect l="5040" r="5040"/>
          <a:stretch>
            <a:fillRect/>
          </a:stretch>
        </p:blipFill>
        <p:spPr>
          <a:xfrm>
            <a:off x="6492538" y="652854"/>
            <a:ext cx="4341182" cy="5552291"/>
          </a:xfrm>
          <a:prstGeom prst="rect">
            <a:avLst/>
          </a:prstGeom>
        </p:spPr>
      </p:pic>
      <p:sp>
        <p:nvSpPr>
          <p:cNvPr id="3" name="Titlu 2">
            <a:extLst>
              <a:ext uri="{FF2B5EF4-FFF2-40B4-BE49-F238E27FC236}">
                <a16:creationId xmlns="" xmlns:a16="http://schemas.microsoft.com/office/drawing/2014/main" id="{6D65DB96-F689-4EC1-99FF-52A4AFF80157}"/>
              </a:ext>
            </a:extLst>
          </p:cNvPr>
          <p:cNvSpPr>
            <a:spLocks noGrp="1"/>
          </p:cNvSpPr>
          <p:nvPr>
            <p:ph type="title"/>
          </p:nvPr>
        </p:nvSpPr>
        <p:spPr>
          <a:xfrm>
            <a:off x="1971241" y="1282452"/>
            <a:ext cx="3728223" cy="1221051"/>
          </a:xfrm>
        </p:spPr>
        <p:txBody>
          <a:bodyPr>
            <a:noAutofit/>
          </a:bodyPr>
          <a:lstStyle/>
          <a:p>
            <a:pPr algn="ctr"/>
            <a:r>
              <a:rPr lang="ro-RO" sz="2400" dirty="0">
                <a:latin typeface="Algerian" panose="04020705040A02060702" pitchFamily="82" charset="0"/>
              </a:rPr>
              <a:t>PRIETENII CULORII GALBEN</a:t>
            </a:r>
            <a:br>
              <a:rPr lang="ro-RO" sz="2400" dirty="0">
                <a:latin typeface="Algerian" panose="04020705040A02060702" pitchFamily="82" charset="0"/>
              </a:rPr>
            </a:br>
            <a:r>
              <a:rPr lang="ro-RO" sz="2400" dirty="0">
                <a:latin typeface="Algerian" panose="04020705040A02060702" pitchFamily="82" charset="0"/>
              </a:rPr>
              <a:t>PROF.CUCIUREANU ADRIANA</a:t>
            </a:r>
            <a:br>
              <a:rPr lang="ro-RO" sz="2400" dirty="0">
                <a:latin typeface="Algerian" panose="04020705040A02060702" pitchFamily="82" charset="0"/>
              </a:rPr>
            </a:br>
            <a:r>
              <a:rPr lang="ro-RO" sz="2400" dirty="0">
                <a:latin typeface="Algerian" panose="04020705040A02060702" pitchFamily="82" charset="0"/>
              </a:rPr>
              <a:t>PROF.PATA OANA ELENA</a:t>
            </a:r>
          </a:p>
        </p:txBody>
      </p:sp>
      <p:sp>
        <p:nvSpPr>
          <p:cNvPr id="4" name="Substituent text 3">
            <a:extLst>
              <a:ext uri="{FF2B5EF4-FFF2-40B4-BE49-F238E27FC236}">
                <a16:creationId xmlns="" xmlns:a16="http://schemas.microsoft.com/office/drawing/2014/main" id="{1B610117-94AE-45CA-A3AC-99D1AEB3A7E7}"/>
              </a:ext>
            </a:extLst>
          </p:cNvPr>
          <p:cNvSpPr>
            <a:spLocks noGrp="1"/>
          </p:cNvSpPr>
          <p:nvPr>
            <p:ph type="body" sz="half" idx="2"/>
          </p:nvPr>
        </p:nvSpPr>
        <p:spPr>
          <a:xfrm>
            <a:off x="1828800" y="2796465"/>
            <a:ext cx="4113396" cy="3311371"/>
          </a:xfrm>
        </p:spPr>
        <p:txBody>
          <a:bodyPr>
            <a:normAutofit/>
          </a:bodyPr>
          <a:lstStyle/>
          <a:p>
            <a:r>
              <a:rPr lang="ro-RO" dirty="0"/>
              <a:t> </a:t>
            </a:r>
            <a:r>
              <a:rPr lang="ro-RO" sz="1600" dirty="0">
                <a:latin typeface="Times New Roman" panose="02020603050405020304" pitchFamily="18" charset="0"/>
                <a:cs typeface="Times New Roman" panose="02020603050405020304" pitchFamily="18" charset="0"/>
              </a:rPr>
              <a:t>Culoarea galben este cea mai caldă, cea mai expansivă și poate cea mai însuflețită culoare. Galbenul este intens, amplu și orbitor ca un șuvoi de metal topit, fiind greu de stins el se revarsă mereu .Noi am comparat culoarea galben cu copilăria prin povestea </a:t>
            </a:r>
            <a:r>
              <a:rPr lang="ro-RO" sz="1600">
                <a:latin typeface="Times New Roman" panose="02020603050405020304" pitchFamily="18" charset="0"/>
                <a:cs typeface="Times New Roman" panose="02020603050405020304" pitchFamily="18" charset="0"/>
              </a:rPr>
              <a:t>terapeutică: ,,</a:t>
            </a:r>
            <a:r>
              <a:rPr lang="ro-RO" sz="1600" dirty="0">
                <a:latin typeface="Times New Roman" panose="02020603050405020304" pitchFamily="18" charset="0"/>
                <a:cs typeface="Times New Roman" panose="02020603050405020304" pitchFamily="18" charset="0"/>
              </a:rPr>
              <a:t>Prea mic sau prea mare”.</a:t>
            </a:r>
          </a:p>
          <a:p>
            <a:endParaRPr lang="ro-RO" dirty="0"/>
          </a:p>
        </p:txBody>
      </p:sp>
    </p:spTree>
    <p:extLst>
      <p:ext uri="{BB962C8B-B14F-4D97-AF65-F5344CB8AC3E}">
        <p14:creationId xmlns="" xmlns:p14="http://schemas.microsoft.com/office/powerpoint/2010/main" val="410889112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dison">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Madison">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 xmlns:thm15="http://schemas.microsoft.com/office/thememl/2012/main" name="Madison" id="{025CB5FB-2DD3-45EE-B6F0-CC461540EB19}" vid="{6AC10936-2DFC-4054-9ADF-B5E2C5F86190}"/>
    </a:ext>
  </a:extLst>
</a:theme>
</file>

<file path=docProps/app.xml><?xml version="1.0" encoding="utf-8"?>
<Properties xmlns="http://schemas.openxmlformats.org/officeDocument/2006/extended-properties" xmlns:vt="http://schemas.openxmlformats.org/officeDocument/2006/docPropsVTypes">
  <Template>{9785A99B-47FC-44D8-9E4A-CF9F361EF9AB}tf16401375</Template>
  <TotalTime>107</TotalTime>
  <Words>227</Words>
  <Application>Microsoft Office PowerPoint</Application>
  <PresentationFormat>Particularizare</PresentationFormat>
  <Paragraphs>22</Paragraphs>
  <Slides>9</Slides>
  <Notes>0</Notes>
  <HiddenSlides>0</HiddenSlides>
  <MMClips>0</MMClips>
  <ScaleCrop>false</ScaleCrop>
  <HeadingPairs>
    <vt:vector size="4" baseType="variant">
      <vt:variant>
        <vt:lpstr>Temă</vt:lpstr>
      </vt:variant>
      <vt:variant>
        <vt:i4>1</vt:i4>
      </vt:variant>
      <vt:variant>
        <vt:lpstr>Titluri diapozitive</vt:lpstr>
      </vt:variant>
      <vt:variant>
        <vt:i4>9</vt:i4>
      </vt:variant>
    </vt:vector>
  </HeadingPairs>
  <TitlesOfParts>
    <vt:vector size="10" baseType="lpstr">
      <vt:lpstr>Madison</vt:lpstr>
      <vt:lpstr>G.P.P.”Albă ca Zăpada”                   COORDONATOR: PROF. CUCIUREANU ADRIANA</vt:lpstr>
      <vt:lpstr>ARGUMENT    Educația globală (cuprinde educația pentru dezvoltare, educația privind drepturile omului, educația interculturală, educația pentru pace și soluționarea conflictelor), se fundamentează pe înțelegerea problemelor fundamentale ale cetățeniei globale:             • Conștientizarea trăirii într-o lume globalizată și a rolului nostru ca cetățeni ai acestei lumi              • Atitudini de respect pentru diversitate și abilități de comunicare interculturală              • Înțelegerea cauzelor și a efectelor problemelor majore care afectează lumea              • Oportunități de a concepe si a lua măsuri pentru a face lumea un loc mai echitabil și durabil.   „Schimbarea depinde de noi”, proiect care se bazează pe înțelegerea problemelor cetățeniei globale şi a drepturilor copiilor.  Activitățile au scos în evidență importanța educației ca modalitate de înțelegere a globalizării, cunoașterea propriei identități culturale, sociale, personale, au promovat toleranța,comunicarea interculturală și valorile comunității în care trăim.</vt:lpstr>
      <vt:lpstr>,,Drepturile copilului ”.  Prof.krupaci rodica BÎDILIȚĂ IONELA</vt:lpstr>
      <vt:lpstr>DREPTURI ȘI OBLIGAȚII PROF.Iosep mihaela prof.andrei alexandra</vt:lpstr>
      <vt:lpstr>"DiferiȚi dar egali".  PROF.MIROȘ LARISA  prof.DÎMBU ANA MARIA</vt:lpstr>
      <vt:lpstr>Prietenii animalelor Prof.BEREHOLSCHI ANIȘOARA NEMEȘ MIHAELA</vt:lpstr>
      <vt:lpstr>,, Schimbarea depinde de noi,,  PROF.SOFRON ARETA GABRIELA PROF.NEDELEA DUMITRIȚA ALEXANDRA          </vt:lpstr>
      <vt:lpstr>„ÎmpreunĂ pentru pace!,, PROF.RUSCAN MAGDALENA PROF.GROZA DANIELA</vt:lpstr>
      <vt:lpstr>PRIETENII CULORII GALBEN PROF.CUCIUREANU ADRIANA PROF.PATA OANA ELENA</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Prezentare PowerPoint</dc:title>
  <dc:creator>User</dc:creator>
  <cp:lastModifiedBy>Alba ca Zapada</cp:lastModifiedBy>
  <cp:revision>13</cp:revision>
  <dcterms:created xsi:type="dcterms:W3CDTF">2020-11-26T10:11:16Z</dcterms:created>
  <dcterms:modified xsi:type="dcterms:W3CDTF">2020-12-18T11:45:10Z</dcterms:modified>
</cp:coreProperties>
</file>